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 id="2147483744" r:id="rId2"/>
    <p:sldMasterId id="2147483774" r:id="rId3"/>
    <p:sldMasterId id="2147483858" r:id="rId4"/>
    <p:sldMasterId id="2147483882" r:id="rId5"/>
    <p:sldMasterId id="2147483894" r:id="rId6"/>
    <p:sldMasterId id="2147483906" r:id="rId7"/>
    <p:sldMasterId id="2147483920" r:id="rId8"/>
    <p:sldMasterId id="2147483932" r:id="rId9"/>
    <p:sldMasterId id="2147483944" r:id="rId10"/>
  </p:sldMasterIdLst>
  <p:notesMasterIdLst>
    <p:notesMasterId r:id="rId117"/>
  </p:notesMasterIdLst>
  <p:handoutMasterIdLst>
    <p:handoutMasterId r:id="rId118"/>
  </p:handoutMasterIdLst>
  <p:sldIdLst>
    <p:sldId id="1278" r:id="rId11"/>
    <p:sldId id="653" r:id="rId12"/>
    <p:sldId id="652" r:id="rId13"/>
    <p:sldId id="1114" r:id="rId14"/>
    <p:sldId id="1115" r:id="rId15"/>
    <p:sldId id="654" r:id="rId16"/>
    <p:sldId id="1281" r:id="rId17"/>
    <p:sldId id="978" r:id="rId18"/>
    <p:sldId id="900" r:id="rId19"/>
    <p:sldId id="1074" r:id="rId20"/>
    <p:sldId id="1211" r:id="rId21"/>
    <p:sldId id="1212" r:id="rId22"/>
    <p:sldId id="1218" r:id="rId23"/>
    <p:sldId id="979" r:id="rId24"/>
    <p:sldId id="1004" r:id="rId25"/>
    <p:sldId id="981" r:id="rId26"/>
    <p:sldId id="982" r:id="rId27"/>
    <p:sldId id="983" r:id="rId28"/>
    <p:sldId id="984" r:id="rId29"/>
    <p:sldId id="1282" r:id="rId30"/>
    <p:sldId id="1213" r:id="rId31"/>
    <p:sldId id="1009" r:id="rId32"/>
    <p:sldId id="1280" r:id="rId33"/>
    <p:sldId id="1221" r:id="rId34"/>
    <p:sldId id="991" r:id="rId35"/>
    <p:sldId id="1215" r:id="rId36"/>
    <p:sldId id="1132" r:id="rId37"/>
    <p:sldId id="1216" r:id="rId38"/>
    <p:sldId id="1010" r:id="rId39"/>
    <p:sldId id="1184" r:id="rId40"/>
    <p:sldId id="672" r:id="rId41"/>
    <p:sldId id="993" r:id="rId42"/>
    <p:sldId id="1014" r:id="rId43"/>
    <p:sldId id="1217" r:id="rId44"/>
    <p:sldId id="997" r:id="rId45"/>
    <p:sldId id="996" r:id="rId46"/>
    <p:sldId id="998" r:id="rId47"/>
    <p:sldId id="999" r:id="rId48"/>
    <p:sldId id="1001" r:id="rId49"/>
    <p:sldId id="1017" r:id="rId50"/>
    <p:sldId id="1015" r:id="rId51"/>
    <p:sldId id="1016" r:id="rId52"/>
    <p:sldId id="1018" r:id="rId53"/>
    <p:sldId id="1185" r:id="rId54"/>
    <p:sldId id="682" r:id="rId55"/>
    <p:sldId id="695" r:id="rId56"/>
    <p:sldId id="1019" r:id="rId57"/>
    <p:sldId id="1020" r:id="rId58"/>
    <p:sldId id="825" r:id="rId59"/>
    <p:sldId id="1021" r:id="rId60"/>
    <p:sldId id="1228" r:id="rId61"/>
    <p:sldId id="1053" r:id="rId62"/>
    <p:sldId id="1054" r:id="rId63"/>
    <p:sldId id="1223" r:id="rId64"/>
    <p:sldId id="1224" r:id="rId65"/>
    <p:sldId id="1231" r:id="rId66"/>
    <p:sldId id="1244" r:id="rId67"/>
    <p:sldId id="1274" r:id="rId68"/>
    <p:sldId id="1275" r:id="rId69"/>
    <p:sldId id="1273" r:id="rId70"/>
    <p:sldId id="1272" r:id="rId71"/>
    <p:sldId id="1276" r:id="rId72"/>
    <p:sldId id="1233" r:id="rId73"/>
    <p:sldId id="1243" r:id="rId74"/>
    <p:sldId id="1067" r:id="rId75"/>
    <p:sldId id="1277" r:id="rId76"/>
    <p:sldId id="1069" r:id="rId77"/>
    <p:sldId id="1186" r:id="rId78"/>
    <p:sldId id="1279" r:id="rId79"/>
    <p:sldId id="944" r:id="rId80"/>
    <p:sldId id="1088" r:id="rId81"/>
    <p:sldId id="1092" r:id="rId82"/>
    <p:sldId id="1089" r:id="rId83"/>
    <p:sldId id="1250" r:id="rId84"/>
    <p:sldId id="1252" r:id="rId85"/>
    <p:sldId id="1253" r:id="rId86"/>
    <p:sldId id="1254" r:id="rId87"/>
    <p:sldId id="1093" r:id="rId88"/>
    <p:sldId id="1035" r:id="rId89"/>
    <p:sldId id="1095" r:id="rId90"/>
    <p:sldId id="1097" r:id="rId91"/>
    <p:sldId id="1094" r:id="rId92"/>
    <p:sldId id="1038" r:id="rId93"/>
    <p:sldId id="1098" r:id="rId94"/>
    <p:sldId id="1245" r:id="rId95"/>
    <p:sldId id="1246" r:id="rId96"/>
    <p:sldId id="1247" r:id="rId97"/>
    <p:sldId id="1099" r:id="rId98"/>
    <p:sldId id="1100" r:id="rId99"/>
    <p:sldId id="1248" r:id="rId100"/>
    <p:sldId id="1101" r:id="rId101"/>
    <p:sldId id="1258" r:id="rId102"/>
    <p:sldId id="1104" r:id="rId103"/>
    <p:sldId id="1259" r:id="rId104"/>
    <p:sldId id="1263" r:id="rId105"/>
    <p:sldId id="1103" r:id="rId106"/>
    <p:sldId id="1266" r:id="rId107"/>
    <p:sldId id="1271" r:id="rId108"/>
    <p:sldId id="1265" r:id="rId109"/>
    <p:sldId id="1262" r:id="rId110"/>
    <p:sldId id="1267" r:id="rId111"/>
    <p:sldId id="1261" r:id="rId112"/>
    <p:sldId id="1116" r:id="rId113"/>
    <p:sldId id="1264" r:id="rId114"/>
    <p:sldId id="1110" r:id="rId115"/>
    <p:sldId id="1204" r:id="rId116"/>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EF7341"/>
    <a:srgbClr val="FF99CC"/>
    <a:srgbClr val="211AA6"/>
    <a:srgbClr val="D2F8FC"/>
    <a:srgbClr val="FF3399"/>
    <a:srgbClr val="3015F7"/>
    <a:srgbClr val="CDA153"/>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4810" autoAdjust="0"/>
    <p:restoredTop sz="68203" autoAdjust="0"/>
  </p:normalViewPr>
  <p:slideViewPr>
    <p:cSldViewPr snapToGrid="0">
      <p:cViewPr varScale="1">
        <p:scale>
          <a:sx n="78" d="100"/>
          <a:sy n="78" d="100"/>
        </p:scale>
        <p:origin x="2166" y="6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notesMaster" Target="notesMasters/notesMaster1.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handoutMaster" Target="handoutMasters/handoutMaster1.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presProps" Target="presProps.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0" Type="http://schemas.openxmlformats.org/officeDocument/2006/relationships/slideMaster" Target="slideMasters/slideMaster10.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18830" cy="494497"/>
          </a:xfrm>
          <a:prstGeom prst="rect">
            <a:avLst/>
          </a:prstGeom>
        </p:spPr>
        <p:txBody>
          <a:bodyPr vert="horz" lIns="90315" tIns="45158" rIns="90315" bIns="45158" rtlCol="0"/>
          <a:lstStyle>
            <a:lvl1pPr algn="l">
              <a:defRPr sz="1100"/>
            </a:lvl1pPr>
          </a:lstStyle>
          <a:p>
            <a:r>
              <a:rPr kumimoji="1" lang="zh-TW" altLang="en-US"/>
              <a:t>歎異抄講座（第５条）</a:t>
            </a:r>
            <a:endParaRPr kumimoji="1" lang="ja-JP" altLang="en-US"/>
          </a:p>
        </p:txBody>
      </p:sp>
      <p:sp>
        <p:nvSpPr>
          <p:cNvPr id="3" name="日付プレースホルダー 2"/>
          <p:cNvSpPr>
            <a:spLocks noGrp="1"/>
          </p:cNvSpPr>
          <p:nvPr>
            <p:ph type="dt" sz="quarter" idx="1"/>
          </p:nvPr>
        </p:nvSpPr>
        <p:spPr>
          <a:xfrm>
            <a:off x="3815375" y="2"/>
            <a:ext cx="2918830" cy="494497"/>
          </a:xfrm>
          <a:prstGeom prst="rect">
            <a:avLst/>
          </a:prstGeom>
        </p:spPr>
        <p:txBody>
          <a:bodyPr vert="horz" lIns="90315" tIns="45158" rIns="90315" bIns="45158" rtlCol="0"/>
          <a:lstStyle>
            <a:lvl1pPr algn="r">
              <a:defRPr sz="1100"/>
            </a:lvl1pPr>
          </a:lstStyle>
          <a:p>
            <a:fld id="{2AB0476C-EDA7-4CFD-8B57-6D7477525B20}" type="datetimeFigureOut">
              <a:rPr kumimoji="1" lang="ja-JP" altLang="en-US" smtClean="0"/>
              <a:t>2024/1/23</a:t>
            </a:fld>
            <a:endParaRPr kumimoji="1" lang="ja-JP" altLang="en-US"/>
          </a:p>
        </p:txBody>
      </p:sp>
      <p:sp>
        <p:nvSpPr>
          <p:cNvPr id="4" name="フッター プレースホルダー 3"/>
          <p:cNvSpPr>
            <a:spLocks noGrp="1"/>
          </p:cNvSpPr>
          <p:nvPr>
            <p:ph type="ftr" sz="quarter" idx="2"/>
          </p:nvPr>
        </p:nvSpPr>
        <p:spPr>
          <a:xfrm>
            <a:off x="2" y="9371820"/>
            <a:ext cx="2918830" cy="494497"/>
          </a:xfrm>
          <a:prstGeom prst="rect">
            <a:avLst/>
          </a:prstGeom>
        </p:spPr>
        <p:txBody>
          <a:bodyPr vert="horz" lIns="90315" tIns="45158" rIns="90315" bIns="45158"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3815375" y="9371820"/>
            <a:ext cx="2918830" cy="494497"/>
          </a:xfrm>
          <a:prstGeom prst="rect">
            <a:avLst/>
          </a:prstGeom>
        </p:spPr>
        <p:txBody>
          <a:bodyPr vert="horz" lIns="90315" tIns="45158" rIns="90315" bIns="45158" rtlCol="0" anchor="b"/>
          <a:lstStyle>
            <a:lvl1pPr algn="r">
              <a:defRPr sz="1100"/>
            </a:lvl1pPr>
          </a:lstStyle>
          <a:p>
            <a:fld id="{949B3FD1-1FBC-4C12-AF30-504B99312FEF}" type="slidenum">
              <a:rPr kumimoji="1" lang="ja-JP" altLang="en-US" smtClean="0"/>
              <a:t>‹#›</a:t>
            </a:fld>
            <a:endParaRPr kumimoji="1" lang="ja-JP" altLang="en-US"/>
          </a:p>
        </p:txBody>
      </p:sp>
    </p:spTree>
    <p:extLst>
      <p:ext uri="{BB962C8B-B14F-4D97-AF65-F5344CB8AC3E}">
        <p14:creationId xmlns:p14="http://schemas.microsoft.com/office/powerpoint/2010/main" val="299007120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8830" cy="495029"/>
          </a:xfrm>
          <a:prstGeom prst="rect">
            <a:avLst/>
          </a:prstGeom>
        </p:spPr>
        <p:txBody>
          <a:bodyPr vert="horz" lIns="94838" tIns="47418" rIns="94838" bIns="47418" rtlCol="0"/>
          <a:lstStyle>
            <a:lvl1pPr algn="l">
              <a:defRPr sz="1200"/>
            </a:lvl1pPr>
          </a:lstStyle>
          <a:p>
            <a:r>
              <a:rPr kumimoji="1" lang="zh-TW" altLang="en-US"/>
              <a:t>歎異抄講座（第５条）</a:t>
            </a:r>
            <a:endParaRPr kumimoji="1" lang="ja-JP" altLang="en-US"/>
          </a:p>
        </p:txBody>
      </p:sp>
      <p:sp>
        <p:nvSpPr>
          <p:cNvPr id="3" name="日付プレースホルダー 2"/>
          <p:cNvSpPr>
            <a:spLocks noGrp="1"/>
          </p:cNvSpPr>
          <p:nvPr>
            <p:ph type="dt" idx="1"/>
          </p:nvPr>
        </p:nvSpPr>
        <p:spPr>
          <a:xfrm>
            <a:off x="3815375" y="1"/>
            <a:ext cx="2918830" cy="495029"/>
          </a:xfrm>
          <a:prstGeom prst="rect">
            <a:avLst/>
          </a:prstGeom>
        </p:spPr>
        <p:txBody>
          <a:bodyPr vert="horz" lIns="94838" tIns="47418" rIns="94838" bIns="47418" rtlCol="0"/>
          <a:lstStyle>
            <a:lvl1pPr algn="r">
              <a:defRPr sz="1200"/>
            </a:lvl1pPr>
          </a:lstStyle>
          <a:p>
            <a:fld id="{F11A7460-EA02-44F1-B2F2-DDECBF73E565}" type="datetimeFigureOut">
              <a:rPr kumimoji="1" lang="ja-JP" altLang="en-US" smtClean="0"/>
              <a:t>2024/1/23</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2162"/>
          </a:xfrm>
          <a:prstGeom prst="rect">
            <a:avLst/>
          </a:prstGeom>
          <a:noFill/>
          <a:ln w="12700">
            <a:solidFill>
              <a:prstClr val="black"/>
            </a:solidFill>
          </a:ln>
        </p:spPr>
        <p:txBody>
          <a:bodyPr vert="horz" lIns="94838" tIns="47418" rIns="94838" bIns="47418" rtlCol="0" anchor="ctr"/>
          <a:lstStyle/>
          <a:p>
            <a:endParaRPr lang="ja-JP" altLang="en-US"/>
          </a:p>
        </p:txBody>
      </p:sp>
      <p:sp>
        <p:nvSpPr>
          <p:cNvPr id="5" name="ノート プレースホルダー 4"/>
          <p:cNvSpPr>
            <a:spLocks noGrp="1"/>
          </p:cNvSpPr>
          <p:nvPr>
            <p:ph type="body" sz="quarter" idx="3"/>
          </p:nvPr>
        </p:nvSpPr>
        <p:spPr>
          <a:xfrm>
            <a:off x="673577" y="4748167"/>
            <a:ext cx="5388610" cy="3884860"/>
          </a:xfrm>
          <a:prstGeom prst="rect">
            <a:avLst/>
          </a:prstGeom>
        </p:spPr>
        <p:txBody>
          <a:bodyPr vert="horz" lIns="94838" tIns="47418" rIns="94838" bIns="474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8"/>
            <a:ext cx="2918830" cy="495027"/>
          </a:xfrm>
          <a:prstGeom prst="rect">
            <a:avLst/>
          </a:prstGeom>
        </p:spPr>
        <p:txBody>
          <a:bodyPr vert="horz" lIns="94838" tIns="47418" rIns="94838" bIns="474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8"/>
            <a:ext cx="2918830" cy="495027"/>
          </a:xfrm>
          <a:prstGeom prst="rect">
            <a:avLst/>
          </a:prstGeom>
        </p:spPr>
        <p:txBody>
          <a:bodyPr vert="horz" lIns="94838" tIns="47418" rIns="94838" bIns="47418" rtlCol="0" anchor="b"/>
          <a:lstStyle>
            <a:lvl1pPr algn="r">
              <a:defRPr sz="1200"/>
            </a:lvl1pPr>
          </a:lstStyle>
          <a:p>
            <a:fld id="{C3F888CB-CBE4-499B-AB51-B27E11D85C90}" type="slidenum">
              <a:rPr kumimoji="1" lang="ja-JP" altLang="en-US" smtClean="0"/>
              <a:t>‹#›</a:t>
            </a:fld>
            <a:endParaRPr kumimoji="1" lang="ja-JP" altLang="en-US"/>
          </a:p>
        </p:txBody>
      </p:sp>
    </p:spTree>
    <p:extLst>
      <p:ext uri="{BB962C8B-B14F-4D97-AF65-F5344CB8AC3E}">
        <p14:creationId xmlns:p14="http://schemas.microsoft.com/office/powerpoint/2010/main" val="350347431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5FFDD6E-BD08-4936-9BD9-3819A70769CF}" type="slidenum">
              <a:rPr lang="ja-JP" altLang="en-US" smtClean="0">
                <a:solidFill>
                  <a:prstClr val="black"/>
                </a:solidFill>
              </a:rPr>
              <a:pPr>
                <a:defRPr/>
              </a:pPr>
              <a:t>1</a:t>
            </a:fld>
            <a:endParaRPr lang="ja-JP" altLang="en-US" dirty="0">
              <a:solidFill>
                <a:prstClr val="black"/>
              </a:solidFill>
            </a:endParaRPr>
          </a:p>
        </p:txBody>
      </p:sp>
    </p:spTree>
    <p:extLst>
      <p:ext uri="{BB962C8B-B14F-4D97-AF65-F5344CB8AC3E}">
        <p14:creationId xmlns:p14="http://schemas.microsoft.com/office/powerpoint/2010/main" val="3595808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defTabSz="914257">
              <a:defRPr/>
            </a:pPr>
            <a:r>
              <a:rPr lang="ja-JP" altLang="en-US" sz="1800" dirty="0"/>
              <a:t>・追善とは、死者のために追って行う善事をいう。</a:t>
            </a:r>
            <a:endParaRPr lang="en-US" altLang="ja-JP" sz="1800" dirty="0"/>
          </a:p>
          <a:p>
            <a:pPr defTabSz="914257">
              <a:defRPr/>
            </a:pPr>
            <a:r>
              <a:rPr lang="ja-JP" altLang="en-US" sz="1800" dirty="0"/>
              <a:t>・親鸞聖人のおられた鎌倉時代、仏教は、追善供養と強く結びついていた。</a:t>
            </a:r>
            <a:endParaRPr lang="en-US" altLang="ja-JP" sz="1800" dirty="0"/>
          </a:p>
          <a:p>
            <a:pPr defTabSz="914257">
              <a:defRPr/>
            </a:pPr>
            <a:r>
              <a:rPr lang="ja-JP" altLang="en-US" sz="1800" dirty="0"/>
              <a:t>・</a:t>
            </a:r>
            <a:r>
              <a:rPr lang="ja-JP" altLang="en-US" sz="1800" dirty="0">
                <a:latin typeface="ＤＦ平成ゴシック体W5" panose="020B0509000000000000" pitchFamily="49" charset="-128"/>
                <a:ea typeface="ＤＦ平成ゴシック体W5" panose="020B0509000000000000" pitchFamily="49" charset="-128"/>
              </a:rPr>
              <a:t>故人に縁のある生存者が、その故人のために、善根功徳を行って故人におくりとどける、追善</a:t>
            </a:r>
            <a:r>
              <a:rPr lang="ja-JP" altLang="en-US" sz="1800" dirty="0">
                <a:solidFill>
                  <a:srgbClr val="FF0000"/>
                </a:solidFill>
                <a:latin typeface="ＤＦ平成ゴシック体W5" panose="020B0509000000000000" pitchFamily="49" charset="-128"/>
                <a:ea typeface="ＤＦ平成ゴシック体W5" panose="020B0509000000000000" pitchFamily="49" charset="-128"/>
              </a:rPr>
              <a:t>すること、つまりそれが供養だと見なされていた。</a:t>
            </a:r>
            <a:endParaRPr lang="en-US" altLang="ja-JP" sz="1800" dirty="0">
              <a:solidFill>
                <a:srgbClr val="FF0000"/>
              </a:solidFill>
              <a:latin typeface="ＤＦ平成ゴシック体W5" panose="020B0509000000000000" pitchFamily="49" charset="-128"/>
              <a:ea typeface="ＤＦ平成ゴシック体W5" panose="020B0509000000000000" pitchFamily="49" charset="-128"/>
            </a:endParaRPr>
          </a:p>
          <a:p>
            <a:endParaRPr kumimoji="1" lang="en-US" altLang="ja-JP" dirty="0"/>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10</a:t>
            </a:fld>
            <a:endParaRPr lang="ja-JP" altLang="en-US" dirty="0">
              <a:solidFill>
                <a:prstClr val="black"/>
              </a:solidFill>
            </a:endParaRPr>
          </a:p>
        </p:txBody>
      </p:sp>
    </p:spTree>
    <p:extLst>
      <p:ext uri="{BB962C8B-B14F-4D97-AF65-F5344CB8AC3E}">
        <p14:creationId xmlns:p14="http://schemas.microsoft.com/office/powerpoint/2010/main" val="312202509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57" rtl="0" eaLnBrk="1" fontAlgn="auto" latinLnBrk="0" hangingPunct="1">
              <a:lnSpc>
                <a:spcPct val="100000"/>
              </a:lnSpc>
              <a:spcBef>
                <a:spcPts val="0"/>
              </a:spcBef>
              <a:spcAft>
                <a:spcPts val="0"/>
              </a:spcAft>
              <a:buClrTx/>
              <a:buSzTx/>
              <a:buFontTx/>
              <a:buNone/>
              <a:tabLst/>
              <a:defRPr/>
            </a:pPr>
            <a:r>
              <a:rPr lang="ja-JP" altLang="en-US" sz="1800" dirty="0">
                <a:solidFill>
                  <a:srgbClr val="FF0000"/>
                </a:solidFill>
                <a:latin typeface="ＤＦ平成ゴシック体W5" panose="020B0509000000000000" pitchFamily="49" charset="-128"/>
                <a:ea typeface="ＤＦ平成ゴシック体W5" panose="020B0509000000000000" pitchFamily="49" charset="-128"/>
              </a:rPr>
              <a:t>・</a:t>
            </a:r>
            <a:r>
              <a:rPr lang="ja-JP" altLang="en-US" sz="1800" dirty="0"/>
              <a:t>私たちが阿弥陀仏の名号を聞いて、お念仏している姿は、決して自分自身の習得によってのみ身につけたものではない。</a:t>
            </a:r>
            <a:endParaRPr lang="en-US" altLang="ja-JP" sz="1800" dirty="0"/>
          </a:p>
          <a:p>
            <a:pPr marL="0" marR="0" lvl="0" indent="0" algn="l" defTabSz="914257" rtl="0" eaLnBrk="1" fontAlgn="auto" latinLnBrk="0" hangingPunct="1">
              <a:lnSpc>
                <a:spcPct val="100000"/>
              </a:lnSpc>
              <a:spcBef>
                <a:spcPts val="0"/>
              </a:spcBef>
              <a:spcAft>
                <a:spcPts val="0"/>
              </a:spcAft>
              <a:buClrTx/>
              <a:buSzTx/>
              <a:buFontTx/>
              <a:buNone/>
              <a:tabLst/>
              <a:defRPr/>
            </a:pPr>
            <a:r>
              <a:rPr lang="ja-JP" altLang="en-US" sz="1800" dirty="0"/>
              <a:t>・先にご往生された有縁の方々が、往相回向のはたらきで仏と成って、再びこの世界に還相されたことによる賜物である。</a:t>
            </a:r>
            <a:endParaRPr lang="en-US" altLang="ja-JP" sz="1800" dirty="0"/>
          </a:p>
          <a:p>
            <a:pPr marL="0" marR="0" lvl="0" indent="0" algn="l" defTabSz="914257" rtl="0" eaLnBrk="1" fontAlgn="auto" latinLnBrk="0" hangingPunct="1">
              <a:lnSpc>
                <a:spcPct val="100000"/>
              </a:lnSpc>
              <a:spcBef>
                <a:spcPts val="0"/>
              </a:spcBef>
              <a:spcAft>
                <a:spcPts val="0"/>
              </a:spcAft>
              <a:buClrTx/>
              <a:buSzTx/>
              <a:buFontTx/>
              <a:buNone/>
              <a:tabLst/>
              <a:defRPr/>
            </a:pPr>
            <a:r>
              <a:rPr lang="ja-JP" altLang="en-US" sz="1800" dirty="0"/>
              <a:t>・私たちが法事をするのは、追善供養のためではなく、先に往生され仏となられた方々に対する感謝の心、「仏徳讃嘆」「報恩感謝」のために行う。</a:t>
            </a:r>
            <a:endParaRPr lang="en-US" altLang="ja-JP" sz="1800" dirty="0"/>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102</a:t>
            </a:fld>
            <a:endParaRPr lang="ja-JP" altLang="en-US" dirty="0">
              <a:solidFill>
                <a:prstClr val="black"/>
              </a:solidFill>
            </a:endParaRPr>
          </a:p>
        </p:txBody>
      </p:sp>
    </p:spTree>
    <p:extLst>
      <p:ext uri="{BB962C8B-B14F-4D97-AF65-F5344CB8AC3E}">
        <p14:creationId xmlns:p14="http://schemas.microsoft.com/office/powerpoint/2010/main" val="312400119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r>
              <a:rPr lang="ja-JP" altLang="en-US" sz="1800" dirty="0">
                <a:solidFill>
                  <a:prstClr val="black"/>
                </a:solidFill>
                <a:latin typeface="游ゴシック" panose="020B0400000000000000" pitchFamily="50" charset="-128"/>
                <a:ea typeface="游ゴシック" panose="020B0400000000000000" pitchFamily="50" charset="-128"/>
              </a:rPr>
              <a:t>・親鸞聖人は、第５条の冒頭で、「親鸞は父母の</a:t>
            </a:r>
            <a:r>
              <a:rPr lang="ja-JP" altLang="en-US" sz="1800" dirty="0">
                <a:latin typeface="游ゴシック" panose="020B0400000000000000" pitchFamily="50" charset="-128"/>
                <a:ea typeface="游ゴシック" panose="020B0400000000000000" pitchFamily="50" charset="-128"/>
              </a:rPr>
              <a:t>孝養</a:t>
            </a:r>
            <a:r>
              <a:rPr lang="ja-JP" altLang="en-US" sz="1800" dirty="0">
                <a:solidFill>
                  <a:prstClr val="black"/>
                </a:solidFill>
                <a:latin typeface="游ゴシック" panose="020B0400000000000000" pitchFamily="50" charset="-128"/>
                <a:ea typeface="游ゴシック" panose="020B0400000000000000" pitchFamily="50" charset="-128"/>
              </a:rPr>
              <a:t>のためとて、</a:t>
            </a:r>
            <a:r>
              <a:rPr lang="en-US" altLang="ja-JP" sz="1800" dirty="0">
                <a:solidFill>
                  <a:prstClr val="black"/>
                </a:solidFill>
                <a:latin typeface="游ゴシック" panose="020B0400000000000000" pitchFamily="50" charset="-128"/>
                <a:ea typeface="游ゴシック" panose="020B0400000000000000" pitchFamily="50" charset="-128"/>
              </a:rPr>
              <a:t>…</a:t>
            </a:r>
            <a:r>
              <a:rPr lang="ja-JP" altLang="en-US" sz="1800" dirty="0">
                <a:solidFill>
                  <a:prstClr val="black"/>
                </a:solidFill>
                <a:latin typeface="游ゴシック" panose="020B0400000000000000" pitchFamily="50" charset="-128"/>
                <a:ea typeface="游ゴシック" panose="020B0400000000000000" pitchFamily="50" charset="-128"/>
              </a:rPr>
              <a:t> 」と、「亡き父や母のために念仏を称えたことは一度もない」といわれた。</a:t>
            </a:r>
            <a:endParaRPr lang="en-US" altLang="ja-JP" sz="1800" dirty="0">
              <a:solidFill>
                <a:prstClr val="black"/>
              </a:solidFill>
              <a:latin typeface="游ゴシック" panose="020B0400000000000000" pitchFamily="50" charset="-128"/>
              <a:ea typeface="游ゴシック" panose="020B0400000000000000" pitchFamily="50" charset="-128"/>
            </a:endParaRPr>
          </a:p>
          <a:p>
            <a:r>
              <a:rPr lang="ja-JP" altLang="en-US" sz="1800" dirty="0">
                <a:solidFill>
                  <a:prstClr val="black"/>
                </a:solidFill>
                <a:latin typeface="游ゴシック" panose="020B0400000000000000" pitchFamily="50" charset="-128"/>
                <a:ea typeface="游ゴシック" panose="020B0400000000000000" pitchFamily="50" charset="-128"/>
              </a:rPr>
              <a:t>・しかし最後に「神通方便をもつて、まづ有縁を</a:t>
            </a:r>
            <a:r>
              <a:rPr lang="ja-JP" altLang="en-US" sz="1800" dirty="0" err="1">
                <a:solidFill>
                  <a:prstClr val="black"/>
                </a:solidFill>
                <a:latin typeface="游ゴシック" panose="020B0400000000000000" pitchFamily="50" charset="-128"/>
                <a:ea typeface="游ゴシック" panose="020B0400000000000000" pitchFamily="50" charset="-128"/>
              </a:rPr>
              <a:t>度すべきと</a:t>
            </a:r>
            <a:r>
              <a:rPr lang="ja-JP" altLang="en-US" sz="1800" dirty="0">
                <a:solidFill>
                  <a:prstClr val="black"/>
                </a:solidFill>
                <a:latin typeface="游ゴシック" panose="020B0400000000000000" pitchFamily="50" charset="-128"/>
                <a:ea typeface="游ゴシック" panose="020B0400000000000000" pitchFamily="50" charset="-128"/>
              </a:rPr>
              <a:t>なり」と、還相回向の自由自在で不可思議なはたらきにより、何よりも縁のある人びとを救うことができると言われた。</a:t>
            </a:r>
            <a:endParaRPr lang="en-US" altLang="ja-JP" sz="1800" dirty="0">
              <a:solidFill>
                <a:prstClr val="black"/>
              </a:solidFill>
              <a:latin typeface="游ゴシック" panose="020B0400000000000000" pitchFamily="50" charset="-128"/>
              <a:ea typeface="游ゴシック" panose="020B0400000000000000" pitchFamily="50" charset="-128"/>
            </a:endParaRPr>
          </a:p>
          <a:p>
            <a:r>
              <a:rPr lang="ja-JP" altLang="en-US" sz="1800" dirty="0">
                <a:solidFill>
                  <a:prstClr val="black"/>
                </a:solidFill>
                <a:latin typeface="游ゴシック" panose="020B0400000000000000" pitchFamily="50" charset="-128"/>
                <a:ea typeface="游ゴシック" panose="020B0400000000000000" pitchFamily="50" charset="-128"/>
              </a:rPr>
              <a:t>・親鸞聖人が、最後にあえてすべてを救うべしと言わずに、「まづ有縁を</a:t>
            </a:r>
            <a:r>
              <a:rPr lang="ja-JP" altLang="en-US" sz="1800" dirty="0" err="1">
                <a:solidFill>
                  <a:prstClr val="black"/>
                </a:solidFill>
                <a:latin typeface="游ゴシック" panose="020B0400000000000000" pitchFamily="50" charset="-128"/>
                <a:ea typeface="游ゴシック" panose="020B0400000000000000" pitchFamily="50" charset="-128"/>
              </a:rPr>
              <a:t>度すべき</a:t>
            </a:r>
            <a:r>
              <a:rPr lang="ja-JP" altLang="en-US" sz="1800" dirty="0">
                <a:solidFill>
                  <a:prstClr val="black"/>
                </a:solidFill>
                <a:latin typeface="游ゴシック" panose="020B0400000000000000" pitchFamily="50" charset="-128"/>
                <a:ea typeface="游ゴシック" panose="020B0400000000000000" pitchFamily="50" charset="-128"/>
              </a:rPr>
              <a:t>なり」と仰られたのは、私たちの身近な者への追慕の念に寄り添われて、一番初めに縁のある人々を救うことができるのですと言われた。</a:t>
            </a:r>
            <a:endParaRPr lang="en-US" altLang="ja-JP" sz="1800" dirty="0">
              <a:solidFill>
                <a:prstClr val="black"/>
              </a:solidFill>
              <a:latin typeface="游ゴシック" panose="020B0400000000000000" pitchFamily="50" charset="-128"/>
              <a:ea typeface="游ゴシック" panose="020B0400000000000000" pitchFamily="50" charset="-128"/>
            </a:endParaRPr>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103</a:t>
            </a:fld>
            <a:endParaRPr lang="ja-JP" altLang="en-US" dirty="0">
              <a:solidFill>
                <a:prstClr val="black"/>
              </a:solidFill>
            </a:endParaRPr>
          </a:p>
        </p:txBody>
      </p:sp>
    </p:spTree>
    <p:extLst>
      <p:ext uri="{BB962C8B-B14F-4D97-AF65-F5344CB8AC3E}">
        <p14:creationId xmlns:p14="http://schemas.microsoft.com/office/powerpoint/2010/main" val="319734914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104</a:t>
            </a:fld>
            <a:endParaRPr kumimoji="1" lang="ja-JP" altLang="en-US"/>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a:p>
        </p:txBody>
      </p:sp>
    </p:spTree>
    <p:extLst>
      <p:ext uri="{BB962C8B-B14F-4D97-AF65-F5344CB8AC3E}">
        <p14:creationId xmlns:p14="http://schemas.microsoft.com/office/powerpoint/2010/main" val="231301502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endParaRPr lang="en-US" altLang="ja-JP" sz="1200" b="0" dirty="0">
              <a:solidFill>
                <a:prstClr val="black"/>
              </a:solidFill>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105</a:t>
            </a:fld>
            <a:endParaRPr kumimoji="1" lang="ja-JP" altLang="en-US"/>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a:p>
        </p:txBody>
      </p:sp>
    </p:spTree>
    <p:extLst>
      <p:ext uri="{BB962C8B-B14F-4D97-AF65-F5344CB8AC3E}">
        <p14:creationId xmlns:p14="http://schemas.microsoft.com/office/powerpoint/2010/main" val="107822106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3488"/>
            <a:ext cx="4441825" cy="3332162"/>
          </a:xfrm>
          <a:prstGeom prst="rect">
            <a:avLst/>
          </a:prstGeom>
        </p:spPr>
      </p:sp>
      <p:sp>
        <p:nvSpPr>
          <p:cNvPr id="3" name="ノート プレースホルダー 2"/>
          <p:cNvSpPr>
            <a:spLocks noGrp="1"/>
          </p:cNvSpPr>
          <p:nvPr>
            <p:ph type="body" idx="1"/>
          </p:nvPr>
        </p:nvSpPr>
        <p:spPr/>
        <p:txBody>
          <a:bodyPr/>
          <a:lstStyle/>
          <a:p>
            <a:pPr lvl="0"/>
            <a:endParaRPr lang="en-US" altLang="ja-JP" sz="1800" dirty="0">
              <a:solidFill>
                <a:prstClr val="black"/>
              </a:solidFill>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106</a:t>
            </a:fld>
            <a:endParaRPr kumimoji="1" lang="ja-JP" altLang="en-US"/>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a:p>
        </p:txBody>
      </p:sp>
    </p:spTree>
    <p:extLst>
      <p:ext uri="{BB962C8B-B14F-4D97-AF65-F5344CB8AC3E}">
        <p14:creationId xmlns:p14="http://schemas.microsoft.com/office/powerpoint/2010/main" val="1573101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7">
              <a:defRPr/>
            </a:pPr>
            <a:r>
              <a:rPr lang="ja-JP" altLang="en-US" sz="1800" dirty="0">
                <a:solidFill>
                  <a:prstClr val="black"/>
                </a:solidFill>
              </a:rPr>
              <a:t>・供養とは、敬意をもってねんごろにもてなすことをいい、相手に対する敬う心の表現とされていた。</a:t>
            </a:r>
            <a:endParaRPr lang="en-US" altLang="ja-JP" sz="1800"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11</a:t>
            </a:fld>
            <a:endParaRPr kumimoji="1" lang="ja-JP" altLang="en-US"/>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a:p>
        </p:txBody>
      </p:sp>
    </p:spTree>
    <p:extLst>
      <p:ext uri="{BB962C8B-B14F-4D97-AF65-F5344CB8AC3E}">
        <p14:creationId xmlns:p14="http://schemas.microsoft.com/office/powerpoint/2010/main" val="2994405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57" rtl="0" eaLnBrk="1" fontAlgn="auto" latinLnBrk="0" hangingPunct="1">
              <a:lnSpc>
                <a:spcPct val="100000"/>
              </a:lnSpc>
              <a:spcBef>
                <a:spcPts val="0"/>
              </a:spcBef>
              <a:spcAft>
                <a:spcPts val="0"/>
              </a:spcAft>
              <a:buClrTx/>
              <a:buSzTx/>
              <a:buFontTx/>
              <a:buNone/>
              <a:tabLst/>
              <a:defRPr/>
            </a:pPr>
            <a:r>
              <a:rPr lang="ja-JP" altLang="en-US" sz="1800" dirty="0">
                <a:solidFill>
                  <a:prstClr val="black"/>
                </a:solidFill>
              </a:rPr>
              <a:t>・仏教では、尊敬の思いをもって、釈尊や僧たちにいろいろな物をお供えすることをいい、これは</a:t>
            </a:r>
            <a:r>
              <a:rPr kumimoji="1" lang="ja-JP" altLang="en-US" dirty="0"/>
              <a:t>在家信者のなすべき大事な行いとされていた。</a:t>
            </a:r>
            <a:endParaRPr kumimoji="1"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12</a:t>
            </a:fld>
            <a:endParaRPr kumimoji="1" lang="ja-JP" altLang="en-US"/>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a:p>
        </p:txBody>
      </p:sp>
    </p:spTree>
    <p:extLst>
      <p:ext uri="{BB962C8B-B14F-4D97-AF65-F5344CB8AC3E}">
        <p14:creationId xmlns:p14="http://schemas.microsoft.com/office/powerpoint/2010/main" val="3604813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7">
              <a:defRPr/>
            </a:pPr>
            <a:r>
              <a:rPr lang="ja-JP" altLang="en-US" sz="1800" dirty="0">
                <a:solidFill>
                  <a:prstClr val="black"/>
                </a:solidFill>
              </a:rPr>
              <a:t>・供養とは、</a:t>
            </a:r>
            <a:r>
              <a:rPr kumimoji="1" lang="ja-JP" altLang="en-US" dirty="0"/>
              <a:t>自分に縁のある死者に物資を差し上げること。つまり死者儀礼として、亡くなった方に対する行いとして一般に定着していった。</a:t>
            </a:r>
            <a:endParaRPr kumimoji="1"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13</a:t>
            </a:fld>
            <a:endParaRPr kumimoji="1" lang="ja-JP" altLang="en-US"/>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a:p>
        </p:txBody>
      </p:sp>
    </p:spTree>
    <p:extLst>
      <p:ext uri="{BB962C8B-B14F-4D97-AF65-F5344CB8AC3E}">
        <p14:creationId xmlns:p14="http://schemas.microsoft.com/office/powerpoint/2010/main" val="1426551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solidFill>
                  <a:prstClr val="black"/>
                </a:solidFill>
              </a:rPr>
              <a:t>・「孟蘭盆会」には、その起源となった有名な</a:t>
            </a:r>
            <a:r>
              <a:rPr lang="ja-JP" altLang="en-US" sz="1800" dirty="0" err="1">
                <a:solidFill>
                  <a:prstClr val="black"/>
                </a:solidFill>
              </a:rPr>
              <a:t>お経が</a:t>
            </a:r>
            <a:r>
              <a:rPr lang="ja-JP" altLang="en-US" sz="1800" dirty="0">
                <a:solidFill>
                  <a:prstClr val="black"/>
                </a:solidFill>
              </a:rPr>
              <a:t>あり、これを「盂蘭盆経」という。</a:t>
            </a:r>
            <a:endParaRPr lang="en-US" altLang="ja-JP" sz="1800" dirty="0">
              <a:solidFill>
                <a:prstClr val="black"/>
              </a:solidFill>
            </a:endParaRPr>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14</a:t>
            </a:fld>
            <a:endParaRPr kumimoji="1" lang="ja-JP" altLang="en-US"/>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a:p>
        </p:txBody>
      </p:sp>
    </p:spTree>
    <p:extLst>
      <p:ext uri="{BB962C8B-B14F-4D97-AF65-F5344CB8AC3E}">
        <p14:creationId xmlns:p14="http://schemas.microsoft.com/office/powerpoint/2010/main" val="2881142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7">
              <a:defRPr/>
            </a:pPr>
            <a:r>
              <a:rPr lang="ja-JP" altLang="en-US" sz="1800" dirty="0">
                <a:solidFill>
                  <a:prstClr val="black"/>
                </a:solidFill>
              </a:rPr>
              <a:t>・「盂蘭盆経」には、目連尊者が亡き母を救うための話が説かれている。</a:t>
            </a:r>
          </a:p>
          <a:p>
            <a:pPr defTabSz="914257">
              <a:defRPr/>
            </a:pPr>
            <a:r>
              <a:rPr lang="ja-JP" altLang="en-US" sz="1800" dirty="0">
                <a:solidFill>
                  <a:prstClr val="black"/>
                </a:solidFill>
              </a:rPr>
              <a:t>・目連尊者は釈迦十大弟子の一人で、特に秀でた不思議な神通力を持っていた。</a:t>
            </a:r>
            <a:endParaRPr lang="en-US" altLang="ja-JP" sz="1800" dirty="0">
              <a:solidFill>
                <a:prstClr val="black"/>
              </a:solidFill>
            </a:endParaRPr>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15</a:t>
            </a:fld>
            <a:endParaRPr kumimoji="1" lang="ja-JP" altLang="en-US"/>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a:p>
        </p:txBody>
      </p:sp>
    </p:spTree>
    <p:extLst>
      <p:ext uri="{BB962C8B-B14F-4D97-AF65-F5344CB8AC3E}">
        <p14:creationId xmlns:p14="http://schemas.microsoft.com/office/powerpoint/2010/main" val="1181048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7">
              <a:defRPr/>
            </a:pPr>
            <a:r>
              <a:rPr lang="ja-JP" altLang="en-US" sz="1800" dirty="0">
                <a:solidFill>
                  <a:prstClr val="black"/>
                </a:solidFill>
              </a:rPr>
              <a:t>・やっと見つけた</a:t>
            </a:r>
            <a:r>
              <a:rPr lang="ja-JP" altLang="en-US" sz="1800" dirty="0"/>
              <a:t>母は、餓鬼道に堕ちていた。</a:t>
            </a:r>
            <a:endParaRPr lang="en-US" altLang="ja-JP" sz="18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16</a:t>
            </a:fld>
            <a:endParaRPr kumimoji="1" lang="ja-JP" altLang="en-US"/>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a:p>
        </p:txBody>
      </p:sp>
    </p:spTree>
    <p:extLst>
      <p:ext uri="{BB962C8B-B14F-4D97-AF65-F5344CB8AC3E}">
        <p14:creationId xmlns:p14="http://schemas.microsoft.com/office/powerpoint/2010/main" val="294556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7">
              <a:defRPr/>
            </a:pPr>
            <a:r>
              <a:rPr lang="ja-JP" altLang="en-US" sz="1800" b="0" i="0" baseline="0" dirty="0">
                <a:solidFill>
                  <a:prstClr val="black"/>
                </a:solidFill>
              </a:rPr>
              <a:t>・仏教では迷いの境遇として６つの世界が説かれ、これを六道という。</a:t>
            </a:r>
            <a:endParaRPr lang="en-US" altLang="ja-JP" sz="1800" b="0" i="0" baseline="0" dirty="0">
              <a:solidFill>
                <a:prstClr val="black"/>
              </a:solidFill>
            </a:endParaRPr>
          </a:p>
          <a:p>
            <a:pPr defTabSz="914257">
              <a:defRPr/>
            </a:pPr>
            <a:r>
              <a:rPr lang="ja-JP" altLang="en-US" sz="1800" b="0" i="0" baseline="0" dirty="0">
                <a:solidFill>
                  <a:prstClr val="black"/>
                </a:solidFill>
              </a:rPr>
              <a:t>・六道とは、すべて苦のある世界であるが、その苦しみに多少がある。</a:t>
            </a:r>
            <a:endParaRPr lang="en-US" altLang="ja-JP" sz="1800" b="0" i="0" baseline="0" dirty="0">
              <a:solidFill>
                <a:prstClr val="black"/>
              </a:solidFill>
            </a:endParaRPr>
          </a:p>
          <a:p>
            <a:pPr defTabSz="914257">
              <a:defRPr/>
            </a:pPr>
            <a:endParaRPr lang="en-US" altLang="ja-JP" sz="5400" b="1" dirty="0">
              <a:solidFill>
                <a:prstClr val="black"/>
              </a:solidFill>
            </a:endParaRPr>
          </a:p>
        </p:txBody>
      </p:sp>
      <p:sp>
        <p:nvSpPr>
          <p:cNvPr id="4" name="スライド番号プレースホルダー 3"/>
          <p:cNvSpPr>
            <a:spLocks noGrp="1"/>
          </p:cNvSpPr>
          <p:nvPr>
            <p:ph type="sldNum" sz="quarter" idx="10"/>
          </p:nvPr>
        </p:nvSpPr>
        <p:spPr/>
        <p:txBody>
          <a:bodyPr/>
          <a:lstStyle/>
          <a:p>
            <a:fld id="{C3F888CB-CBE4-499B-AB51-B27E11D85C90}" type="slidenum">
              <a:rPr lang="ja-JP" altLang="en-US" smtClean="0">
                <a:solidFill>
                  <a:prstClr val="black"/>
                </a:solidFill>
              </a:rPr>
              <a:pPr/>
              <a:t>17</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a:p>
        </p:txBody>
      </p:sp>
    </p:spTree>
    <p:extLst>
      <p:ext uri="{BB962C8B-B14F-4D97-AF65-F5344CB8AC3E}">
        <p14:creationId xmlns:p14="http://schemas.microsoft.com/office/powerpoint/2010/main" val="2552482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7">
              <a:defRPr/>
            </a:pPr>
            <a:r>
              <a:rPr lang="ja-JP" altLang="en-US" sz="1800" b="0" dirty="0">
                <a:solidFill>
                  <a:prstClr val="black"/>
                </a:solidFill>
              </a:rPr>
              <a:t>・餓鬼道の世界は、常に餓えやノドの乾きに悩まされる世界である。</a:t>
            </a:r>
            <a:endParaRPr lang="en-US" altLang="ja-JP" sz="1800" b="0"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18</a:t>
            </a:fld>
            <a:endParaRPr kumimoji="1" lang="ja-JP" altLang="en-US"/>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a:p>
        </p:txBody>
      </p:sp>
    </p:spTree>
    <p:extLst>
      <p:ext uri="{BB962C8B-B14F-4D97-AF65-F5344CB8AC3E}">
        <p14:creationId xmlns:p14="http://schemas.microsoft.com/office/powerpoint/2010/main" val="3138297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7">
              <a:defRPr/>
            </a:pPr>
            <a:r>
              <a:rPr lang="ja-JP" altLang="en-US" sz="1800" dirty="0">
                <a:solidFill>
                  <a:prstClr val="black"/>
                </a:solidFill>
              </a:rPr>
              <a:t>・変わり果てた餓鬼のすがたの母を見て、目連尊者は嘆き悲しみ、母親を救うためにはどうすればいいのか、お釈迦様に尋ねた。</a:t>
            </a:r>
            <a:endParaRPr lang="en-US" altLang="ja-JP" sz="1800" dirty="0">
              <a:solidFill>
                <a:prstClr val="black"/>
              </a:solidFill>
            </a:endParaRPr>
          </a:p>
          <a:p>
            <a:pPr defTabSz="914257">
              <a:defRPr/>
            </a:pPr>
            <a:r>
              <a:rPr lang="ja-JP" altLang="en-US" sz="1800" dirty="0">
                <a:solidFill>
                  <a:prstClr val="black"/>
                </a:solidFill>
              </a:rPr>
              <a:t>・お釈迦様は、目連尊者に、雨期の修行期間（夏安居）が終わったなら、多くの修行者に、食事や衣服など、たくさんの供養せよと教えた。</a:t>
            </a:r>
            <a:endParaRPr lang="ja-JP" altLang="en-US" sz="1800"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19</a:t>
            </a:fld>
            <a:endParaRPr kumimoji="1" lang="ja-JP" altLang="en-US"/>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a:p>
        </p:txBody>
      </p:sp>
    </p:spTree>
    <p:extLst>
      <p:ext uri="{BB962C8B-B14F-4D97-AF65-F5344CB8AC3E}">
        <p14:creationId xmlns:p14="http://schemas.microsoft.com/office/powerpoint/2010/main" val="1405356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dirty="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2</a:t>
            </a:fld>
            <a:endParaRPr kumimoji="1" lang="ja-JP" altLang="en-US" dirty="0"/>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dirty="0"/>
          </a:p>
        </p:txBody>
      </p:sp>
    </p:spTree>
    <p:extLst>
      <p:ext uri="{BB962C8B-B14F-4D97-AF65-F5344CB8AC3E}">
        <p14:creationId xmlns:p14="http://schemas.microsoft.com/office/powerpoint/2010/main" val="2726652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7">
              <a:defRPr/>
            </a:pPr>
            <a:r>
              <a:rPr lang="ja-JP" altLang="en-US" sz="1800" dirty="0" smtClean="0"/>
              <a:t>・目連尊者はお釈迦さまから教えられた通りに、多くの修行者に供養した。</a:t>
            </a:r>
            <a:endParaRPr lang="en-US" altLang="ja-JP" sz="1800" dirty="0" smtClean="0"/>
          </a:p>
          <a:p>
            <a:pPr defTabSz="914257">
              <a:defRPr/>
            </a:pPr>
            <a:r>
              <a:rPr lang="ja-JP" altLang="en-US" sz="1800" dirty="0" smtClean="0">
                <a:solidFill>
                  <a:prstClr val="black"/>
                </a:solidFill>
              </a:rPr>
              <a:t>・すると</a:t>
            </a:r>
            <a:r>
              <a:rPr lang="ja-JP" altLang="en-US" sz="1800" dirty="0" smtClean="0"/>
              <a:t>母は餓鬼道から救われて天上に生まれたと説かれている。</a:t>
            </a:r>
            <a:endParaRPr lang="en-US" altLang="ja-JP" sz="1800" dirty="0" smtClean="0"/>
          </a:p>
          <a:p>
            <a:pPr defTabSz="914257">
              <a:defRPr/>
            </a:pPr>
            <a:r>
              <a:rPr lang="ja-JP" altLang="en-US" sz="1800" dirty="0" smtClean="0"/>
              <a:t>・つまり、盂蘭盆経には、多くの修行者に供養するという善い行い、善根功徳をして、亡き母を救うという追善供養が説かれている。</a:t>
            </a:r>
            <a:endParaRPr lang="en-US" altLang="ja-JP" sz="1800"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888CB-CBE4-499B-AB51-B27E11D85C9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ヘッダー プレースホルダー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a:ln>
                  <a:noFill/>
                </a:ln>
                <a:solidFill>
                  <a:prstClr val="black"/>
                </a:solidFill>
                <a:effectLst/>
                <a:uLnTx/>
                <a:uFillTx/>
                <a:latin typeface="Calibri" panose="020F0502020204030204"/>
                <a:cs typeface="+mn-cs"/>
              </a:rPr>
              <a:t>歎異抄講座（第５条）</a:t>
            </a:r>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082678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・嘆き悲しむ人の心の傷を</a:t>
            </a:r>
            <a:r>
              <a:rPr kumimoji="1" lang="ja-JP" altLang="en-US" dirty="0" err="1"/>
              <a:t>癒やす</a:t>
            </a:r>
            <a:r>
              <a:rPr kumimoji="1" lang="ja-JP" altLang="en-US" dirty="0"/>
              <a:t>機能として、追善供養は仏教の中心のように、日本でもとらえられていた。</a:t>
            </a:r>
            <a:endParaRPr kumimoji="1" lang="en-US" altLang="ja-JP" dirty="0"/>
          </a:p>
          <a:p>
            <a:r>
              <a:rPr kumimoji="1" lang="ja-JP" altLang="en-US" dirty="0"/>
              <a:t>・しかし、仏教の本来の目的は、いかにして仏のさとりを得ることができるかでる。</a:t>
            </a:r>
            <a:endParaRPr kumimoji="1" lang="en-US" altLang="ja-JP" dirty="0"/>
          </a:p>
        </p:txBody>
      </p:sp>
      <p:sp>
        <p:nvSpPr>
          <p:cNvPr id="4" name="ヘッダー プレースホルダー 3"/>
          <p:cNvSpPr>
            <a:spLocks noGrp="1"/>
          </p:cNvSpPr>
          <p:nvPr>
            <p:ph type="hdr" sz="quarter" idx="10"/>
          </p:nvPr>
        </p:nvSpPr>
        <p:spPr/>
        <p:txBody>
          <a:bodyPr/>
          <a:lstStyle/>
          <a:p>
            <a:r>
              <a:rPr kumimoji="1" lang="zh-TW" altLang="en-US"/>
              <a:t>歎異抄講座（第５条）</a:t>
            </a:r>
            <a:endParaRPr kumimoji="1" lang="ja-JP" altLang="en-US"/>
          </a:p>
        </p:txBody>
      </p:sp>
      <p:sp>
        <p:nvSpPr>
          <p:cNvPr id="5" name="スライド番号プレースホルダー 4"/>
          <p:cNvSpPr>
            <a:spLocks noGrp="1"/>
          </p:cNvSpPr>
          <p:nvPr>
            <p:ph type="sldNum" sz="quarter" idx="11"/>
          </p:nvPr>
        </p:nvSpPr>
        <p:spPr/>
        <p:txBody>
          <a:bodyPr/>
          <a:lstStyle/>
          <a:p>
            <a:fld id="{C3F888CB-CBE4-499B-AB51-B27E11D85C90}" type="slidenum">
              <a:rPr kumimoji="1" lang="ja-JP" altLang="en-US" smtClean="0"/>
              <a:t>21</a:t>
            </a:fld>
            <a:endParaRPr kumimoji="1" lang="ja-JP" altLang="en-US"/>
          </a:p>
        </p:txBody>
      </p:sp>
    </p:spTree>
    <p:extLst>
      <p:ext uri="{BB962C8B-B14F-4D97-AF65-F5344CB8AC3E}">
        <p14:creationId xmlns:p14="http://schemas.microsoft.com/office/powerpoint/2010/main" val="810416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defTabSz="914257">
              <a:defRPr/>
            </a:pPr>
            <a:endParaRPr lang="en-US" altLang="ja-JP" sz="1800" dirty="0"/>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22</a:t>
            </a:fld>
            <a:endParaRPr lang="ja-JP" altLang="en-US" dirty="0">
              <a:solidFill>
                <a:prstClr val="black"/>
              </a:solidFill>
            </a:endParaRPr>
          </a:p>
        </p:txBody>
      </p:sp>
    </p:spTree>
    <p:extLst>
      <p:ext uri="{BB962C8B-B14F-4D97-AF65-F5344CB8AC3E}">
        <p14:creationId xmlns:p14="http://schemas.microsoft.com/office/powerpoint/2010/main" val="3929140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7">
              <a:defRPr/>
            </a:pPr>
            <a:r>
              <a:rPr lang="ja-JP" altLang="en-US" sz="1800" dirty="0">
                <a:solidFill>
                  <a:prstClr val="black"/>
                </a:solidFill>
              </a:rPr>
              <a:t>・「回向」とは、「供養」と同じように使われる言葉である。</a:t>
            </a:r>
            <a:endParaRPr lang="en-US" altLang="ja-JP" sz="1800" dirty="0">
              <a:solidFill>
                <a:prstClr val="black"/>
              </a:solidFill>
            </a:endParaRPr>
          </a:p>
          <a:p>
            <a:pPr defTabSz="914257">
              <a:defRPr/>
            </a:pPr>
            <a:r>
              <a:rPr kumimoji="1" lang="ja-JP" altLang="en-US" dirty="0"/>
              <a:t>・自分の善行を他のものに差し向けることをいう。</a:t>
            </a:r>
            <a:endParaRPr kumimoji="1" lang="en-US" altLang="ja-JP" dirty="0"/>
          </a:p>
          <a:p>
            <a:pPr defTabSz="914257">
              <a:defRPr/>
            </a:pPr>
            <a:r>
              <a:rPr kumimoji="1" lang="ja-JP" altLang="en-US" dirty="0"/>
              <a:t>・この方向が亡きご先祖に向けられると、追善回向になる。</a:t>
            </a:r>
            <a:endParaRPr kumimoji="1"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23</a:t>
            </a:fld>
            <a:endParaRPr kumimoji="1" lang="ja-JP" altLang="en-US"/>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a:p>
        </p:txBody>
      </p:sp>
    </p:spTree>
    <p:extLst>
      <p:ext uri="{BB962C8B-B14F-4D97-AF65-F5344CB8AC3E}">
        <p14:creationId xmlns:p14="http://schemas.microsoft.com/office/powerpoint/2010/main" val="1448001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7">
              <a:defRPr/>
            </a:pPr>
            <a:r>
              <a:rPr lang="ja-JP" altLang="en-US" sz="1800" dirty="0">
                <a:solidFill>
                  <a:prstClr val="black"/>
                </a:solidFill>
              </a:rPr>
              <a:t>・この「追善」のための「念仏」とは、親鸞聖人が「念仏</a:t>
            </a:r>
            <a:r>
              <a:rPr lang="ja-JP" altLang="en-US" sz="1800" dirty="0" err="1">
                <a:solidFill>
                  <a:prstClr val="black"/>
                </a:solidFill>
              </a:rPr>
              <a:t>まうし</a:t>
            </a:r>
            <a:r>
              <a:rPr lang="ja-JP" altLang="en-US" sz="1800" dirty="0">
                <a:solidFill>
                  <a:prstClr val="black"/>
                </a:solidFill>
              </a:rPr>
              <a:t>たること～」とあるので、阿弥陀仏の名号を口に称える称名念仏である。</a:t>
            </a:r>
            <a:endParaRPr lang="en-US" altLang="ja-JP" sz="1800" dirty="0">
              <a:solidFill>
                <a:prstClr val="black"/>
              </a:solidFill>
            </a:endParaRPr>
          </a:p>
          <a:p>
            <a:pPr defTabSz="914257">
              <a:defRPr/>
            </a:pPr>
            <a:r>
              <a:rPr lang="ja-JP" altLang="en-US" sz="1800" dirty="0">
                <a:solidFill>
                  <a:prstClr val="black"/>
                </a:solidFill>
              </a:rPr>
              <a:t>・この称名念仏によって得た功徳を、自分のためではなく、死者の供養のために回向することが追善の念仏である。</a:t>
            </a:r>
            <a:endParaRPr lang="en-US" altLang="ja-JP" sz="1800" dirty="0">
              <a:solidFill>
                <a:prstClr val="black"/>
              </a:solidFill>
            </a:endParaRPr>
          </a:p>
          <a:p>
            <a:pPr defTabSz="914257">
              <a:defRPr/>
            </a:pPr>
            <a:endParaRPr lang="en-US" altLang="ja-JP" sz="1800" dirty="0">
              <a:solidFill>
                <a:prstClr val="black"/>
              </a:solidFill>
            </a:endParaRPr>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24</a:t>
            </a:fld>
            <a:endParaRPr kumimoji="1" lang="ja-JP" altLang="en-US"/>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a:p>
        </p:txBody>
      </p:sp>
    </p:spTree>
    <p:extLst>
      <p:ext uri="{BB962C8B-B14F-4D97-AF65-F5344CB8AC3E}">
        <p14:creationId xmlns:p14="http://schemas.microsoft.com/office/powerpoint/2010/main" val="1029360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7">
              <a:defRPr/>
            </a:pPr>
            <a:r>
              <a:rPr lang="ja-JP" altLang="en-US" sz="1800" dirty="0">
                <a:solidFill>
                  <a:srgbClr val="FF0000"/>
                </a:solidFill>
                <a:latin typeface="ＤＦ平成ゴシック体W5" panose="020B0509000000000000" pitchFamily="49" charset="-128"/>
                <a:ea typeface="ＤＦ平成ゴシック体W5" panose="020B0509000000000000" pitchFamily="49" charset="-128"/>
              </a:rPr>
              <a:t>・今は亡き父母、両親をおもって念仏する。念仏するという行為によって得た善を、亡き両親に回向して、つまりふりむけて、亡き人を成仏させようとする。それが、追善供養の念仏である。</a:t>
            </a:r>
            <a:endParaRPr lang="en-US" altLang="ja-JP" sz="1800" dirty="0">
              <a:solidFill>
                <a:srgbClr val="FF0000"/>
              </a:solidFill>
              <a:latin typeface="ＤＦ平成ゴシック体W5" panose="020B0509000000000000" pitchFamily="49" charset="-128"/>
              <a:ea typeface="ＤＦ平成ゴシック体W5" panose="020B0509000000000000" pitchFamily="49" charset="-128"/>
            </a:endParaRPr>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25</a:t>
            </a:fld>
            <a:endParaRPr lang="ja-JP" altLang="en-US" dirty="0">
              <a:solidFill>
                <a:prstClr val="black"/>
              </a:solidFill>
            </a:endParaRPr>
          </a:p>
        </p:txBody>
      </p:sp>
    </p:spTree>
    <p:extLst>
      <p:ext uri="{BB962C8B-B14F-4D97-AF65-F5344CB8AC3E}">
        <p14:creationId xmlns:p14="http://schemas.microsoft.com/office/powerpoint/2010/main" val="2907364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defTabSz="914257">
              <a:defRPr/>
            </a:pPr>
            <a:r>
              <a:rPr lang="ja-JP" altLang="en-US" sz="1800" dirty="0">
                <a:solidFill>
                  <a:prstClr val="black"/>
                </a:solidFill>
              </a:rPr>
              <a:t>・しかし親鸞聖人は、亡き父母への追善供養としての念仏をきっぱりと拒絶される。</a:t>
            </a:r>
            <a:endParaRPr lang="en-US" altLang="ja-JP" dirty="0">
              <a:solidFill>
                <a:prstClr val="black"/>
              </a:solidFill>
              <a:latin typeface="游ゴシック" panose="020B0400000000000000" pitchFamily="50" charset="-128"/>
              <a:ea typeface="游ゴシック" panose="020B0400000000000000" pitchFamily="50" charset="-128"/>
            </a:endParaRPr>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26</a:t>
            </a:fld>
            <a:endParaRPr lang="ja-JP" altLang="en-US" dirty="0">
              <a:solidFill>
                <a:prstClr val="black"/>
              </a:solidFill>
            </a:endParaRPr>
          </a:p>
        </p:txBody>
      </p:sp>
    </p:spTree>
    <p:extLst>
      <p:ext uri="{BB962C8B-B14F-4D97-AF65-F5344CB8AC3E}">
        <p14:creationId xmlns:p14="http://schemas.microsoft.com/office/powerpoint/2010/main" val="4026055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27</a:t>
            </a:fld>
            <a:endParaRPr kumimoji="1" lang="ja-JP" altLang="en-US"/>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a:p>
        </p:txBody>
      </p:sp>
    </p:spTree>
    <p:extLst>
      <p:ext uri="{BB962C8B-B14F-4D97-AF65-F5344CB8AC3E}">
        <p14:creationId xmlns:p14="http://schemas.microsoft.com/office/powerpoint/2010/main" val="28152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28</a:t>
            </a:fld>
            <a:endParaRPr kumimoji="1" lang="ja-JP" altLang="en-US"/>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a:p>
        </p:txBody>
      </p:sp>
    </p:spTree>
    <p:extLst>
      <p:ext uri="{BB962C8B-B14F-4D97-AF65-F5344CB8AC3E}">
        <p14:creationId xmlns:p14="http://schemas.microsoft.com/office/powerpoint/2010/main" val="1005754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endParaRPr lang="en-US" altLang="ja-JP" sz="1800" b="0" dirty="0">
              <a:solidFill>
                <a:prstClr val="black"/>
              </a:solidFill>
              <a:latin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29</a:t>
            </a:fld>
            <a:endParaRPr kumimoji="1" lang="ja-JP" altLang="en-US"/>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a:p>
        </p:txBody>
      </p:sp>
    </p:spTree>
    <p:extLst>
      <p:ext uri="{BB962C8B-B14F-4D97-AF65-F5344CB8AC3E}">
        <p14:creationId xmlns:p14="http://schemas.microsoft.com/office/powerpoint/2010/main" val="727667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defTabSz="914257">
              <a:defRPr/>
            </a:pPr>
            <a:endParaRPr kumimoji="1" lang="ja-JP" altLang="en-US" dirty="0"/>
          </a:p>
        </p:txBody>
      </p:sp>
      <p:sp>
        <p:nvSpPr>
          <p:cNvPr id="4" name="ヘッダー プレースホルダー 3"/>
          <p:cNvSpPr>
            <a:spLocks noGrp="1"/>
          </p:cNvSpPr>
          <p:nvPr>
            <p:ph type="hdr" sz="quarter" idx="10"/>
          </p:nvPr>
        </p:nvSpPr>
        <p:spPr/>
        <p:txBody>
          <a:bodyPr/>
          <a:lstStyle/>
          <a:p>
            <a:r>
              <a:rPr kumimoji="1" lang="zh-TW" altLang="en-US"/>
              <a:t>歎異抄講座（第５条）</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3</a:t>
            </a:fld>
            <a:endParaRPr kumimoji="1" lang="ja-JP" altLang="en-US" dirty="0"/>
          </a:p>
        </p:txBody>
      </p:sp>
    </p:spTree>
    <p:extLst>
      <p:ext uri="{BB962C8B-B14F-4D97-AF65-F5344CB8AC3E}">
        <p14:creationId xmlns:p14="http://schemas.microsoft.com/office/powerpoint/2010/main" val="9724259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08150" y="1784350"/>
            <a:ext cx="6419850" cy="4814888"/>
          </a:xfrm>
        </p:spPr>
      </p:sp>
      <p:sp>
        <p:nvSpPr>
          <p:cNvPr id="3" name="ノート プレースホルダー 2"/>
          <p:cNvSpPr>
            <a:spLocks noGrp="1"/>
          </p:cNvSpPr>
          <p:nvPr>
            <p:ph type="body" idx="1"/>
          </p:nvPr>
        </p:nvSpPr>
        <p:spPr/>
        <p:txBody>
          <a:bodyPr/>
          <a:lstStyle/>
          <a:p>
            <a:pPr defTabSz="1327136">
              <a:defRPr/>
            </a:pPr>
            <a:r>
              <a:rPr lang="ja-JP" altLang="en-US" sz="2600" dirty="0">
                <a:latin typeface="游ゴシック" panose="020B0400000000000000" pitchFamily="50" charset="-128"/>
                <a:ea typeface="游ゴシック" panose="020B0400000000000000" pitchFamily="50" charset="-128"/>
              </a:rPr>
              <a:t>・親鸞聖人は、</a:t>
            </a:r>
            <a:r>
              <a:rPr lang="ja-JP" altLang="en-US" sz="2800" dirty="0">
                <a:solidFill>
                  <a:prstClr val="black"/>
                </a:solidFill>
                <a:latin typeface="游ゴシック" panose="020B0400000000000000" pitchFamily="50" charset="-128"/>
                <a:ea typeface="游ゴシック" panose="020B0400000000000000" pitchFamily="50" charset="-128"/>
              </a:rPr>
              <a:t>追善供養のための念仏をきっぱりと否定する立場を示されるが、次の２と３ではその理由が示される。</a:t>
            </a:r>
            <a:endParaRPr lang="en-US" altLang="ja-JP" sz="2800" dirty="0">
              <a:solidFill>
                <a:prstClr val="black"/>
              </a:solidFill>
              <a:latin typeface="游ゴシック" panose="020B0400000000000000" pitchFamily="50" charset="-128"/>
              <a:ea typeface="游ゴシック" panose="020B0400000000000000" pitchFamily="50" charset="-128"/>
            </a:endParaRPr>
          </a:p>
          <a:p>
            <a:pPr defTabSz="1327136">
              <a:defRPr/>
            </a:pPr>
            <a:endParaRPr lang="en-US" altLang="ja-JP" sz="2600" dirty="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30</a:t>
            </a:fld>
            <a:endParaRPr kumimoji="1" lang="ja-JP" altLang="en-US" dirty="0"/>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dirty="0"/>
          </a:p>
        </p:txBody>
      </p:sp>
    </p:spTree>
    <p:extLst>
      <p:ext uri="{BB962C8B-B14F-4D97-AF65-F5344CB8AC3E}">
        <p14:creationId xmlns:p14="http://schemas.microsoft.com/office/powerpoint/2010/main" val="33091473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7">
              <a:defRPr/>
            </a:pPr>
            <a:endParaRPr lang="ja-JP" altLang="en-US" sz="1800" b="0" dirty="0"/>
          </a:p>
          <a:p>
            <a:endParaRPr lang="ja-JP" altLang="en-US" b="0"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31</a:t>
            </a:fld>
            <a:endParaRPr kumimoji="1" lang="ja-JP" altLang="en-US"/>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a:p>
        </p:txBody>
      </p:sp>
    </p:spTree>
    <p:extLst>
      <p:ext uri="{BB962C8B-B14F-4D97-AF65-F5344CB8AC3E}">
        <p14:creationId xmlns:p14="http://schemas.microsoft.com/office/powerpoint/2010/main" val="4143256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32</a:t>
            </a:fld>
            <a:endParaRPr lang="ja-JP" altLang="en-US" dirty="0">
              <a:solidFill>
                <a:prstClr val="black"/>
              </a:solidFill>
            </a:endParaRPr>
          </a:p>
        </p:txBody>
      </p:sp>
    </p:spTree>
    <p:extLst>
      <p:ext uri="{BB962C8B-B14F-4D97-AF65-F5344CB8AC3E}">
        <p14:creationId xmlns:p14="http://schemas.microsoft.com/office/powerpoint/2010/main" val="36717300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defTabSz="914257">
              <a:defRPr/>
            </a:pPr>
            <a:r>
              <a:rPr lang="ja-JP" altLang="en-US" sz="1800" dirty="0"/>
              <a:t>・ここでは「有情」と「世々生々」という言葉に注目する。</a:t>
            </a:r>
            <a:endParaRPr lang="en-US" altLang="ja-JP" sz="1800" dirty="0"/>
          </a:p>
          <a:p>
            <a:endParaRPr kumimoji="1" lang="ja-JP" altLang="en-US" dirty="0"/>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33</a:t>
            </a:fld>
            <a:endParaRPr lang="ja-JP" altLang="en-US" dirty="0">
              <a:solidFill>
                <a:prstClr val="black"/>
              </a:solidFill>
            </a:endParaRPr>
          </a:p>
        </p:txBody>
      </p:sp>
    </p:spTree>
    <p:extLst>
      <p:ext uri="{BB962C8B-B14F-4D97-AF65-F5344CB8AC3E}">
        <p14:creationId xmlns:p14="http://schemas.microsoft.com/office/powerpoint/2010/main" val="9235788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defTabSz="914257">
              <a:defRPr/>
            </a:pPr>
            <a:r>
              <a:rPr lang="ja-JP" altLang="en-US" sz="1800" dirty="0">
                <a:solidFill>
                  <a:prstClr val="black"/>
                </a:solidFill>
              </a:rPr>
              <a:t>・有情とは、命あるもの、生きとし生けるもので、衆生と同じ意味。</a:t>
            </a:r>
            <a:endParaRPr lang="en-US" altLang="ja-JP" sz="1800" dirty="0">
              <a:solidFill>
                <a:prstClr val="black"/>
              </a:solidFill>
            </a:endParaRPr>
          </a:p>
          <a:p>
            <a:pPr defTabSz="914257">
              <a:defRPr/>
            </a:pPr>
            <a:r>
              <a:rPr lang="ja-JP" altLang="en-US" sz="1800" dirty="0">
                <a:solidFill>
                  <a:prstClr val="black"/>
                </a:solidFill>
              </a:rPr>
              <a:t>・世々生々は生まれ変わり死に変わりすること。</a:t>
            </a:r>
          </a:p>
          <a:p>
            <a:pPr defTabSz="914257">
              <a:defRPr/>
            </a:pPr>
            <a:r>
              <a:rPr lang="ja-JP" altLang="en-US" sz="1800" dirty="0">
                <a:solidFill>
                  <a:prstClr val="black"/>
                </a:solidFill>
              </a:rPr>
              <a:t>・全ての命あるものは、つまり人間だけでなく、あらゆる生きとし生けるものはすべて、遠い過去世から、現在に至るまで、生まれ変わり死に変わりしてきた。これを輪廻転生という。</a:t>
            </a:r>
            <a:endParaRPr lang="en-US" altLang="ja-JP" sz="1800" dirty="0">
              <a:solidFill>
                <a:prstClr val="black"/>
              </a:solidFill>
            </a:endParaRPr>
          </a:p>
          <a:p>
            <a:endParaRPr lang="ja-JP" altLang="en-US" sz="1800" dirty="0"/>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34</a:t>
            </a:fld>
            <a:endParaRPr lang="ja-JP" altLang="en-US" dirty="0">
              <a:solidFill>
                <a:prstClr val="black"/>
              </a:solidFill>
            </a:endParaRPr>
          </a:p>
        </p:txBody>
      </p:sp>
    </p:spTree>
    <p:extLst>
      <p:ext uri="{BB962C8B-B14F-4D97-AF65-F5344CB8AC3E}">
        <p14:creationId xmlns:p14="http://schemas.microsoft.com/office/powerpoint/2010/main" val="28153967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b="0" dirty="0">
                <a:solidFill>
                  <a:prstClr val="black"/>
                </a:solidFill>
              </a:rPr>
              <a:t>・輪廻転生とは、迷いの世界である六道を廻ることをいう。</a:t>
            </a:r>
            <a:endParaRPr lang="en-US" altLang="ja-JP" sz="1800" b="0"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lang="ja-JP" altLang="en-US" smtClean="0">
                <a:solidFill>
                  <a:prstClr val="black"/>
                </a:solidFill>
              </a:rPr>
              <a:pPr/>
              <a:t>35</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a:p>
        </p:txBody>
      </p:sp>
    </p:spTree>
    <p:extLst>
      <p:ext uri="{BB962C8B-B14F-4D97-AF65-F5344CB8AC3E}">
        <p14:creationId xmlns:p14="http://schemas.microsoft.com/office/powerpoint/2010/main" val="17127596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7">
              <a:defRPr/>
            </a:pPr>
            <a:r>
              <a:rPr lang="ja-JP" altLang="en-US" sz="1800" b="0" dirty="0">
                <a:solidFill>
                  <a:prstClr val="black"/>
                </a:solidFill>
                <a:latin typeface="ＭＳ Ｐゴシック" panose="020B0600070205080204" pitchFamily="50" charset="-128"/>
              </a:rPr>
              <a:t>・輪廻転生について、次のような歌があります。★</a:t>
            </a:r>
            <a:endParaRPr lang="en-US" altLang="ja-JP" sz="1800" b="0" dirty="0">
              <a:solidFill>
                <a:prstClr val="black"/>
              </a:solidFill>
              <a:latin typeface="ＭＳ Ｐゴシック" panose="020B0600070205080204" pitchFamily="50" charset="-128"/>
            </a:endParaRPr>
          </a:p>
          <a:p>
            <a:pPr defTabSz="914257">
              <a:defRPr/>
            </a:pPr>
            <a:r>
              <a:rPr lang="ja-JP" altLang="en-US" sz="1800" b="0" dirty="0">
                <a:solidFill>
                  <a:prstClr val="black"/>
                </a:solidFill>
                <a:latin typeface="ＭＳ Ｐゴシック" panose="020B0600070205080204" pitchFamily="50" charset="-128"/>
              </a:rPr>
              <a:t>・これは、奈良時代の有名な僧侶で、社会事業に尽力された行基さんの歌です。</a:t>
            </a:r>
            <a:endParaRPr lang="en-US" altLang="ja-JP" sz="1800" b="0" dirty="0">
              <a:solidFill>
                <a:prstClr val="black"/>
              </a:solidFill>
              <a:latin typeface="ＭＳ Ｐゴシック" panose="020B0600070205080204" pitchFamily="50" charset="-128"/>
            </a:endParaRPr>
          </a:p>
          <a:p>
            <a:pPr defTabSz="914257">
              <a:defRPr/>
            </a:pPr>
            <a:r>
              <a:rPr lang="ja-JP" altLang="en-US" sz="1800" b="0" dirty="0">
                <a:solidFill>
                  <a:prstClr val="black"/>
                </a:solidFill>
                <a:latin typeface="ＭＳ Ｐゴシック" panose="020B0600070205080204" pitchFamily="50" charset="-128"/>
              </a:rPr>
              <a:t>・行基さんが大和の葛城山に籠もって修行していた時のこと、</a:t>
            </a:r>
            <a:r>
              <a:rPr lang="ja-JP" altLang="en-US" sz="1800" b="0" dirty="0">
                <a:solidFill>
                  <a:srgbClr val="000000"/>
                </a:solidFill>
                <a:latin typeface="Hiragino Kaku Gothic ProN"/>
              </a:rPr>
              <a:t>「ほろほろ」と鳴く山鳥の声が聞こえてきました。その山鳥が亡くなった自分の父や母であったかもしれないと思って歌に詠まれたのでしょうね。</a:t>
            </a:r>
            <a:endParaRPr lang="en-US" altLang="ja-JP" sz="1800" b="0" dirty="0">
              <a:solidFill>
                <a:srgbClr val="000000"/>
              </a:solidFill>
              <a:latin typeface="Hiragino Kaku Gothic ProN"/>
            </a:endParaRPr>
          </a:p>
          <a:p>
            <a:pPr marL="0" marR="0" lvl="0" indent="0" algn="l" defTabSz="914257" rtl="0" eaLnBrk="1" fontAlgn="auto" latinLnBrk="0" hangingPunct="1">
              <a:lnSpc>
                <a:spcPct val="100000"/>
              </a:lnSpc>
              <a:spcBef>
                <a:spcPts val="0"/>
              </a:spcBef>
              <a:spcAft>
                <a:spcPts val="0"/>
              </a:spcAft>
              <a:buClrTx/>
              <a:buSzTx/>
              <a:buFontTx/>
              <a:buNone/>
              <a:tabLst/>
              <a:defRPr/>
            </a:pPr>
            <a:r>
              <a:rPr lang="ja-JP" altLang="en-US" sz="1800" b="0" dirty="0">
                <a:solidFill>
                  <a:srgbClr val="000000"/>
                </a:solidFill>
                <a:latin typeface="Hiragino Kaku Gothic ProN"/>
              </a:rPr>
              <a:t>・山鳥の過去世が人間で、行基さんの両親であったかもしれないとの歌に、果てしない「いのち」の広がる世界とつながりを感じることができます。</a:t>
            </a:r>
            <a:endParaRPr lang="en-US" altLang="ja-JP" sz="1800" b="0" dirty="0">
              <a:solidFill>
                <a:srgbClr val="000000"/>
              </a:solidFill>
              <a:latin typeface="Hiragino Kaku Gothic ProN"/>
            </a:endParaRPr>
          </a:p>
          <a:p>
            <a:pPr defTabSz="914257">
              <a:defRPr/>
            </a:pPr>
            <a:endParaRPr lang="ja-JP" altLang="en-US" sz="1800" b="0" dirty="0">
              <a:solidFill>
                <a:prstClr val="black"/>
              </a:solidFill>
              <a:latin typeface="ＭＳ Ｐゴシック" panose="020B0600070205080204" pitchFamily="50" charset="-128"/>
            </a:endParaRPr>
          </a:p>
          <a:p>
            <a:pPr defTabSz="914257">
              <a:defRPr/>
            </a:pPr>
            <a:endParaRPr lang="ja-JP" altLang="en-US" sz="1800"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36</a:t>
            </a:fld>
            <a:endParaRPr kumimoji="1" lang="ja-JP" altLang="en-US"/>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a:p>
        </p:txBody>
      </p:sp>
    </p:spTree>
    <p:extLst>
      <p:ext uri="{BB962C8B-B14F-4D97-AF65-F5344CB8AC3E}">
        <p14:creationId xmlns:p14="http://schemas.microsoft.com/office/powerpoint/2010/main" val="34330413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t>・世々生々の父母兄弟とは、私が生まれかわり死に変わり、生と死を繰り返していくなかで、現在、この世界では縁のない赤の他人であっても、過去のいずれかの境涯において父と子の間柄だったかもしれないということ。</a:t>
            </a:r>
            <a:endParaRPr lang="en-US" altLang="ja-JP" sz="1800" b="1" dirty="0">
              <a:solidFill>
                <a:prstClr val="black"/>
              </a:solidFill>
            </a:endParaRPr>
          </a:p>
          <a:p>
            <a:endParaRPr lang="en-US" altLang="ja-JP" b="1" dirty="0">
              <a:solidFill>
                <a:prstClr val="black"/>
              </a:solidFill>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lang="ja-JP" altLang="en-US" smtClean="0">
                <a:solidFill>
                  <a:prstClr val="black"/>
                </a:solidFill>
              </a:rPr>
              <a:pPr/>
              <a:t>37</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a:p>
        </p:txBody>
      </p:sp>
    </p:spTree>
    <p:extLst>
      <p:ext uri="{BB962C8B-B14F-4D97-AF65-F5344CB8AC3E}">
        <p14:creationId xmlns:p14="http://schemas.microsoft.com/office/powerpoint/2010/main" val="8532458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7">
              <a:defRPr/>
            </a:pPr>
            <a:r>
              <a:rPr lang="ja-JP" altLang="en-US" sz="2000" b="0" dirty="0">
                <a:solidFill>
                  <a:srgbClr val="FF0000"/>
                </a:solidFill>
                <a:latin typeface="ＭＳ Ｐゴシック" panose="020B0600070205080204" pitchFamily="50" charset="-128"/>
              </a:rPr>
              <a:t>・つまり「父母を救う」という、救済の対象について、いのちを輪廻のつながりの中で考えてみたら、今の境涯において縁を結んでいる父母に限定されない。</a:t>
            </a:r>
            <a:endParaRPr lang="en-US" altLang="ja-JP" sz="2000" b="0" dirty="0">
              <a:solidFill>
                <a:srgbClr val="FF0000"/>
              </a:solidFill>
              <a:latin typeface="ＭＳ Ｐゴシック" panose="020B0600070205080204" pitchFamily="50" charset="-128"/>
            </a:endParaRPr>
          </a:p>
          <a:p>
            <a:pPr defTabSz="914257">
              <a:defRPr/>
            </a:pPr>
            <a:endParaRPr lang="en-US" altLang="ja-JP" sz="2000" b="0" dirty="0">
              <a:solidFill>
                <a:srgbClr val="FF0000"/>
              </a:solidFill>
              <a:latin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38</a:t>
            </a:fld>
            <a:endParaRPr kumimoji="1" lang="ja-JP" altLang="en-US"/>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a:p>
        </p:txBody>
      </p:sp>
    </p:spTree>
    <p:extLst>
      <p:ext uri="{BB962C8B-B14F-4D97-AF65-F5344CB8AC3E}">
        <p14:creationId xmlns:p14="http://schemas.microsoft.com/office/powerpoint/2010/main" val="6961485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defTabSz="914257">
              <a:defRPr/>
            </a:pPr>
            <a:r>
              <a:rPr lang="ja-JP" altLang="en-US" sz="1600" dirty="0"/>
              <a:t>　　</a:t>
            </a:r>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39</a:t>
            </a:fld>
            <a:endParaRPr lang="ja-JP" altLang="en-US" dirty="0">
              <a:solidFill>
                <a:prstClr val="black"/>
              </a:solidFill>
            </a:endParaRPr>
          </a:p>
        </p:txBody>
      </p:sp>
    </p:spTree>
    <p:extLst>
      <p:ext uri="{BB962C8B-B14F-4D97-AF65-F5344CB8AC3E}">
        <p14:creationId xmlns:p14="http://schemas.microsoft.com/office/powerpoint/2010/main" val="287342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endParaRPr lang="en-US" altLang="ja-JP" dirty="0">
              <a:solidFill>
                <a:prstClr val="black"/>
              </a:solidFill>
              <a:latin typeface="游ゴシック" panose="020B0400000000000000" pitchFamily="50" charset="-128"/>
              <a:ea typeface="游ゴシック" panose="020B0400000000000000" pitchFamily="50" charset="-128"/>
            </a:endParaRPr>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4</a:t>
            </a:fld>
            <a:endParaRPr lang="ja-JP" altLang="en-US" dirty="0">
              <a:solidFill>
                <a:prstClr val="black"/>
              </a:solidFill>
            </a:endParaRPr>
          </a:p>
        </p:txBody>
      </p:sp>
    </p:spTree>
    <p:extLst>
      <p:ext uri="{BB962C8B-B14F-4D97-AF65-F5344CB8AC3E}">
        <p14:creationId xmlns:p14="http://schemas.microsoft.com/office/powerpoint/2010/main" val="1871502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defTabSz="914257">
              <a:defRPr/>
            </a:pPr>
            <a:endParaRPr lang="ja-JP" altLang="en-US" sz="1600" dirty="0"/>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40</a:t>
            </a:fld>
            <a:endParaRPr lang="ja-JP" altLang="en-US" dirty="0">
              <a:solidFill>
                <a:prstClr val="black"/>
              </a:solidFill>
            </a:endParaRPr>
          </a:p>
        </p:txBody>
      </p:sp>
    </p:spTree>
    <p:extLst>
      <p:ext uri="{BB962C8B-B14F-4D97-AF65-F5344CB8AC3E}">
        <p14:creationId xmlns:p14="http://schemas.microsoft.com/office/powerpoint/2010/main" val="6778650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defTabSz="914257">
              <a:defRPr/>
            </a:pPr>
            <a:endParaRPr lang="en-US" altLang="ja-JP" sz="1800" dirty="0">
              <a:solidFill>
                <a:prstClr val="black"/>
              </a:solidFill>
            </a:endParaRPr>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41</a:t>
            </a:fld>
            <a:endParaRPr lang="ja-JP" altLang="en-US" dirty="0">
              <a:solidFill>
                <a:prstClr val="black"/>
              </a:solidFill>
            </a:endParaRPr>
          </a:p>
        </p:txBody>
      </p:sp>
    </p:spTree>
    <p:extLst>
      <p:ext uri="{BB962C8B-B14F-4D97-AF65-F5344CB8AC3E}">
        <p14:creationId xmlns:p14="http://schemas.microsoft.com/office/powerpoint/2010/main" val="37855057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7">
              <a:defRPr/>
            </a:pPr>
            <a:r>
              <a:rPr lang="ja-JP" altLang="en-US" sz="1800" b="0" dirty="0">
                <a:solidFill>
                  <a:srgbClr val="FF0000"/>
                </a:solidFill>
                <a:latin typeface="ＭＳ Ｐゴシック" panose="020B0600070205080204" pitchFamily="50" charset="-128"/>
              </a:rPr>
              <a:t>・すべての衆生を救う方法は、ただひとつ、</a:t>
            </a:r>
            <a:r>
              <a:rPr lang="ja-JP" altLang="en-US" sz="1800" b="0" dirty="0">
                <a:solidFill>
                  <a:prstClr val="black"/>
                </a:solidFill>
                <a:latin typeface="游ゴシック" panose="020B0400000000000000" pitchFamily="50" charset="-128"/>
                <a:ea typeface="游ゴシック" panose="020B0400000000000000" pitchFamily="50" charset="-128"/>
              </a:rPr>
              <a:t>次の生において浄土に往生して私が仏になることであると言われている。</a:t>
            </a:r>
            <a:endParaRPr lang="en-US" altLang="ja-JP" sz="1800" b="0" dirty="0">
              <a:solidFill>
                <a:prstClr val="black"/>
              </a:solidFill>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42</a:t>
            </a:fld>
            <a:endParaRPr kumimoji="1" lang="ja-JP" altLang="en-US"/>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a:p>
        </p:txBody>
      </p:sp>
    </p:spTree>
    <p:extLst>
      <p:ext uri="{BB962C8B-B14F-4D97-AF65-F5344CB8AC3E}">
        <p14:creationId xmlns:p14="http://schemas.microsoft.com/office/powerpoint/2010/main" val="33735773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800" dirty="0">
              <a:solidFill>
                <a:prstClr val="black"/>
              </a:solidFill>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43</a:t>
            </a:fld>
            <a:endParaRPr kumimoji="1" lang="ja-JP" altLang="en-US"/>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a:p>
        </p:txBody>
      </p:sp>
    </p:spTree>
    <p:extLst>
      <p:ext uri="{BB962C8B-B14F-4D97-AF65-F5344CB8AC3E}">
        <p14:creationId xmlns:p14="http://schemas.microsoft.com/office/powerpoint/2010/main" val="12738344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08150" y="1784350"/>
            <a:ext cx="6419850" cy="4814888"/>
          </a:xfrm>
        </p:spPr>
      </p:sp>
      <p:sp>
        <p:nvSpPr>
          <p:cNvPr id="3" name="ノート プレースホルダー 2"/>
          <p:cNvSpPr>
            <a:spLocks noGrp="1"/>
          </p:cNvSpPr>
          <p:nvPr>
            <p:ph type="body" idx="1"/>
          </p:nvPr>
        </p:nvSpPr>
        <p:spPr/>
        <p:txBody>
          <a:bodyPr/>
          <a:lstStyle/>
          <a:p>
            <a:pPr defTabSz="914257">
              <a:defRPr/>
            </a:pPr>
            <a:endParaRPr lang="en-US" altLang="ja-JP" sz="2800" b="0"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44</a:t>
            </a:fld>
            <a:endParaRPr kumimoji="1" lang="ja-JP" altLang="en-US" dirty="0"/>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dirty="0"/>
          </a:p>
        </p:txBody>
      </p:sp>
    </p:spTree>
    <p:extLst>
      <p:ext uri="{BB962C8B-B14F-4D97-AF65-F5344CB8AC3E}">
        <p14:creationId xmlns:p14="http://schemas.microsoft.com/office/powerpoint/2010/main" val="828759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defTabSz="914257">
              <a:defRPr/>
            </a:pPr>
            <a:endParaRPr kumimoji="1" lang="ja-JP" altLang="en-US" dirty="0"/>
          </a:p>
        </p:txBody>
      </p:sp>
      <p:sp>
        <p:nvSpPr>
          <p:cNvPr id="4" name="ヘッダー プレースホルダー 3"/>
          <p:cNvSpPr>
            <a:spLocks noGrp="1"/>
          </p:cNvSpPr>
          <p:nvPr>
            <p:ph type="hdr" sz="quarter" idx="10"/>
          </p:nvPr>
        </p:nvSpPr>
        <p:spPr/>
        <p:txBody>
          <a:bodyPr/>
          <a:lstStyle/>
          <a:p>
            <a:r>
              <a:rPr kumimoji="1" lang="zh-TW" altLang="en-US"/>
              <a:t>歎異抄講座（第５条）</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45</a:t>
            </a:fld>
            <a:endParaRPr kumimoji="1" lang="ja-JP" altLang="en-US" dirty="0"/>
          </a:p>
        </p:txBody>
      </p:sp>
    </p:spTree>
    <p:extLst>
      <p:ext uri="{BB962C8B-B14F-4D97-AF65-F5344CB8AC3E}">
        <p14:creationId xmlns:p14="http://schemas.microsoft.com/office/powerpoint/2010/main" val="24069366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endParaRPr kumimoji="1" lang="ja-JP" altLang="en-US" b="0" dirty="0"/>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46</a:t>
            </a:fld>
            <a:endParaRPr lang="ja-JP" altLang="en-US" dirty="0">
              <a:solidFill>
                <a:prstClr val="black"/>
              </a:solidFill>
            </a:endParaRPr>
          </a:p>
        </p:txBody>
      </p:sp>
    </p:spTree>
    <p:extLst>
      <p:ext uri="{BB962C8B-B14F-4D97-AF65-F5344CB8AC3E}">
        <p14:creationId xmlns:p14="http://schemas.microsoft.com/office/powerpoint/2010/main" val="10659832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endParaRPr lang="en-US" altLang="ja-JP" sz="2000" b="0" dirty="0">
              <a:solidFill>
                <a:prstClr val="black"/>
              </a:solidFill>
            </a:endParaRPr>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47</a:t>
            </a:fld>
            <a:endParaRPr lang="ja-JP" altLang="en-US" dirty="0">
              <a:solidFill>
                <a:prstClr val="black"/>
              </a:solidFill>
            </a:endParaRPr>
          </a:p>
        </p:txBody>
      </p:sp>
    </p:spTree>
    <p:extLst>
      <p:ext uri="{BB962C8B-B14F-4D97-AF65-F5344CB8AC3E}">
        <p14:creationId xmlns:p14="http://schemas.microsoft.com/office/powerpoint/2010/main" val="35282020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endParaRPr lang="ja-JP" altLang="en-US" sz="1800" dirty="0"/>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48</a:t>
            </a:fld>
            <a:endParaRPr lang="ja-JP" altLang="en-US" dirty="0">
              <a:solidFill>
                <a:prstClr val="black"/>
              </a:solidFill>
            </a:endParaRPr>
          </a:p>
        </p:txBody>
      </p:sp>
    </p:spTree>
    <p:extLst>
      <p:ext uri="{BB962C8B-B14F-4D97-AF65-F5344CB8AC3E}">
        <p14:creationId xmlns:p14="http://schemas.microsoft.com/office/powerpoint/2010/main" val="17188248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7">
              <a:defRPr/>
            </a:pPr>
            <a:endParaRPr kumimoji="1" lang="ja-JP" altLang="en-US" b="1" dirty="0"/>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49</a:t>
            </a:fld>
            <a:endParaRPr lang="ja-JP" altLang="en-US" dirty="0">
              <a:solidFill>
                <a:prstClr val="black"/>
              </a:solidFill>
            </a:endParaRPr>
          </a:p>
        </p:txBody>
      </p:sp>
    </p:spTree>
    <p:extLst>
      <p:ext uri="{BB962C8B-B14F-4D97-AF65-F5344CB8AC3E}">
        <p14:creationId xmlns:p14="http://schemas.microsoft.com/office/powerpoint/2010/main" val="3728406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endParaRPr lang="en-US" altLang="ja-JP" dirty="0">
              <a:solidFill>
                <a:prstClr val="black"/>
              </a:solidFill>
              <a:latin typeface="游ゴシック" panose="020B0400000000000000" pitchFamily="50" charset="-128"/>
              <a:ea typeface="游ゴシック" panose="020B0400000000000000" pitchFamily="50" charset="-128"/>
            </a:endParaRPr>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5</a:t>
            </a:fld>
            <a:endParaRPr lang="ja-JP" altLang="en-US" dirty="0">
              <a:solidFill>
                <a:prstClr val="black"/>
              </a:solidFill>
            </a:endParaRPr>
          </a:p>
        </p:txBody>
      </p:sp>
    </p:spTree>
    <p:extLst>
      <p:ext uri="{BB962C8B-B14F-4D97-AF65-F5344CB8AC3E}">
        <p14:creationId xmlns:p14="http://schemas.microsoft.com/office/powerpoint/2010/main" val="41891138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defTabSz="914257">
              <a:defRPr/>
            </a:pPr>
            <a:endParaRPr lang="ja-JP" altLang="en-US" sz="1800" b="0" dirty="0">
              <a:solidFill>
                <a:prstClr val="black"/>
              </a:solidFill>
            </a:endParaRPr>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50</a:t>
            </a:fld>
            <a:endParaRPr lang="ja-JP" altLang="en-US" dirty="0">
              <a:solidFill>
                <a:prstClr val="black"/>
              </a:solidFill>
            </a:endParaRPr>
          </a:p>
        </p:txBody>
      </p:sp>
    </p:spTree>
    <p:extLst>
      <p:ext uri="{BB962C8B-B14F-4D97-AF65-F5344CB8AC3E}">
        <p14:creationId xmlns:p14="http://schemas.microsoft.com/office/powerpoint/2010/main" val="9630249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defTabSz="914257">
              <a:defRPr/>
            </a:pPr>
            <a:r>
              <a:rPr lang="ja-JP" altLang="en-US" sz="1800" dirty="0"/>
              <a:t>・「念仏を回向して父母をもたすけ候はめ」、とは、念仏を</a:t>
            </a:r>
            <a:r>
              <a:rPr lang="ja-JP" altLang="en-US" sz="1800" dirty="0">
                <a:solidFill>
                  <a:prstClr val="black"/>
                </a:solidFill>
                <a:latin typeface="游ゴシック" panose="020B0400000000000000" pitchFamily="50" charset="-128"/>
                <a:ea typeface="游ゴシック" panose="020B0400000000000000" pitchFamily="50" charset="-128"/>
              </a:rPr>
              <a:t>自力で努める善として用いることができたなら、その功徳によって亡き父母を助けることができるということになるが、親鸞聖人は、「念仏はそのようなものではない」と言われる。</a:t>
            </a:r>
            <a:endParaRPr lang="en-US" altLang="ja-JP" sz="1800" dirty="0">
              <a:solidFill>
                <a:prstClr val="black"/>
              </a:solidFill>
              <a:latin typeface="游ゴシック" panose="020B0400000000000000" pitchFamily="50" charset="-128"/>
              <a:ea typeface="游ゴシック" panose="020B0400000000000000" pitchFamily="50" charset="-128"/>
            </a:endParaRPr>
          </a:p>
          <a:p>
            <a:pPr defTabSz="914257">
              <a:defRPr/>
            </a:pPr>
            <a:endParaRPr lang="en-US" altLang="ja-JP" sz="1100" dirty="0"/>
          </a:p>
          <a:p>
            <a:endParaRPr kumimoji="1" lang="ja-JP" altLang="en-US" dirty="0"/>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51</a:t>
            </a:fld>
            <a:endParaRPr lang="ja-JP" altLang="en-US" dirty="0">
              <a:solidFill>
                <a:prstClr val="black"/>
              </a:solidFill>
            </a:endParaRPr>
          </a:p>
        </p:txBody>
      </p:sp>
    </p:spTree>
    <p:extLst>
      <p:ext uri="{BB962C8B-B14F-4D97-AF65-F5344CB8AC3E}">
        <p14:creationId xmlns:p14="http://schemas.microsoft.com/office/powerpoint/2010/main" val="18381649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r>
              <a:rPr lang="ja-JP" altLang="en-US" sz="1800" dirty="0"/>
              <a:t>・「回向」には、大きく分けて、自力回向と他力回向がある。</a:t>
            </a:r>
            <a:endParaRPr lang="en-US" altLang="ja-JP" sz="1800" dirty="0"/>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52</a:t>
            </a:fld>
            <a:endParaRPr lang="ja-JP" altLang="en-US" dirty="0">
              <a:solidFill>
                <a:prstClr val="black"/>
              </a:solidFill>
            </a:endParaRPr>
          </a:p>
        </p:txBody>
      </p:sp>
    </p:spTree>
    <p:extLst>
      <p:ext uri="{BB962C8B-B14F-4D97-AF65-F5344CB8AC3E}">
        <p14:creationId xmlns:p14="http://schemas.microsoft.com/office/powerpoint/2010/main" val="14599794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53</a:t>
            </a:fld>
            <a:endParaRPr lang="ja-JP" altLang="en-US" dirty="0">
              <a:solidFill>
                <a:prstClr val="black"/>
              </a:solidFill>
            </a:endParaRPr>
          </a:p>
        </p:txBody>
      </p:sp>
    </p:spTree>
    <p:extLst>
      <p:ext uri="{BB962C8B-B14F-4D97-AF65-F5344CB8AC3E}">
        <p14:creationId xmlns:p14="http://schemas.microsoft.com/office/powerpoint/2010/main" val="2579428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endParaRPr kumimoji="1" lang="ja-JP" altLang="en-US" sz="1800" dirty="0"/>
          </a:p>
          <a:p>
            <a:endParaRPr kumimoji="1" lang="ja-JP" altLang="en-US" dirty="0"/>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54</a:t>
            </a:fld>
            <a:endParaRPr lang="ja-JP" altLang="en-US" dirty="0">
              <a:solidFill>
                <a:prstClr val="black"/>
              </a:solidFill>
            </a:endParaRPr>
          </a:p>
        </p:txBody>
      </p:sp>
    </p:spTree>
    <p:extLst>
      <p:ext uri="{BB962C8B-B14F-4D97-AF65-F5344CB8AC3E}">
        <p14:creationId xmlns:p14="http://schemas.microsoft.com/office/powerpoint/2010/main" val="3735355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endParaRPr lang="en-US" altLang="ja-JP" sz="1800" dirty="0"/>
          </a:p>
          <a:p>
            <a:endParaRPr kumimoji="1" lang="ja-JP" altLang="en-US" dirty="0"/>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55</a:t>
            </a:fld>
            <a:endParaRPr lang="ja-JP" altLang="en-US" dirty="0">
              <a:solidFill>
                <a:prstClr val="black"/>
              </a:solidFill>
            </a:endParaRPr>
          </a:p>
        </p:txBody>
      </p:sp>
    </p:spTree>
    <p:extLst>
      <p:ext uri="{BB962C8B-B14F-4D97-AF65-F5344CB8AC3E}">
        <p14:creationId xmlns:p14="http://schemas.microsoft.com/office/powerpoint/2010/main" val="31042213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r>
              <a:rPr lang="ja-JP" altLang="en-US" sz="1800" dirty="0">
                <a:solidFill>
                  <a:srgbClr val="000000"/>
                </a:solidFill>
                <a:latin typeface="游ゴシック" panose="020B0400000000000000" pitchFamily="50" charset="-128"/>
                <a:ea typeface="游ゴシック" panose="020B0400000000000000" pitchFamily="50" charset="-128"/>
              </a:rPr>
              <a:t>・</a:t>
            </a:r>
            <a:r>
              <a:rPr lang="ja-JP" altLang="en-US" sz="1800" dirty="0"/>
              <a:t>「自力念仏」とは、自ら称えた念仏を、他の人々を救うための善根として回向する、振り向けることをいう。</a:t>
            </a:r>
            <a:endParaRPr lang="en-US" altLang="ja-JP" sz="1800" dirty="0"/>
          </a:p>
          <a:p>
            <a:r>
              <a:rPr lang="ja-JP" altLang="en-US" sz="1800" dirty="0"/>
              <a:t>・これが、追善供養の念仏とされる。</a:t>
            </a:r>
            <a:endParaRPr lang="en-US" altLang="ja-JP" sz="1800" dirty="0"/>
          </a:p>
          <a:p>
            <a:r>
              <a:rPr lang="ja-JP" altLang="en-US" sz="1800" dirty="0"/>
              <a:t>・しかし、親鸞聖人は、念仏とは、自分が称えて功徳を積み重ねていくような自力の行ではないと言われる。</a:t>
            </a:r>
            <a:endParaRPr lang="en-US" altLang="ja-JP" sz="1800" dirty="0"/>
          </a:p>
          <a:p>
            <a:endParaRPr lang="en-US" altLang="ja-JP" sz="1800" dirty="0"/>
          </a:p>
          <a:p>
            <a:endParaRPr kumimoji="1" lang="ja-JP" altLang="en-US" dirty="0"/>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56</a:t>
            </a:fld>
            <a:endParaRPr lang="ja-JP" altLang="en-US" dirty="0">
              <a:solidFill>
                <a:prstClr val="black"/>
              </a:solidFill>
            </a:endParaRPr>
          </a:p>
        </p:txBody>
      </p:sp>
    </p:spTree>
    <p:extLst>
      <p:ext uri="{BB962C8B-B14F-4D97-AF65-F5344CB8AC3E}">
        <p14:creationId xmlns:p14="http://schemas.microsoft.com/office/powerpoint/2010/main" val="31183205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defTabSz="914257">
              <a:defRPr/>
            </a:pPr>
            <a:r>
              <a:rPr lang="ja-JP" altLang="en-US" sz="1800" dirty="0">
                <a:solidFill>
                  <a:prstClr val="black"/>
                </a:solidFill>
                <a:latin typeface="游ゴシック" panose="020B0400000000000000" pitchFamily="50" charset="-128"/>
                <a:ea typeface="游ゴシック" panose="020B0400000000000000" pitchFamily="50" charset="-128"/>
              </a:rPr>
              <a:t>・「父母をもたすけ候はめ」の「め」は、推量の助動詞「む」の已然形で、「～よう」「～</a:t>
            </a:r>
            <a:r>
              <a:rPr lang="ja-JP" altLang="en-US" sz="1800" dirty="0" err="1">
                <a:solidFill>
                  <a:prstClr val="black"/>
                </a:solidFill>
                <a:latin typeface="游ゴシック" panose="020B0400000000000000" pitchFamily="50" charset="-128"/>
                <a:ea typeface="游ゴシック" panose="020B0400000000000000" pitchFamily="50" charset="-128"/>
              </a:rPr>
              <a:t>たい</a:t>
            </a:r>
            <a:r>
              <a:rPr lang="ja-JP" altLang="en-US" sz="1800" dirty="0">
                <a:solidFill>
                  <a:prstClr val="black"/>
                </a:solidFill>
                <a:latin typeface="游ゴシック" panose="020B0400000000000000" pitchFamily="50" charset="-128"/>
                <a:ea typeface="游ゴシック" panose="020B0400000000000000" pitchFamily="50" charset="-128"/>
              </a:rPr>
              <a:t>」と、話し手の意志や希望を表わす。</a:t>
            </a:r>
            <a:endParaRPr lang="en-US" altLang="ja-JP" sz="1800" dirty="0">
              <a:solidFill>
                <a:prstClr val="black"/>
              </a:solidFill>
              <a:latin typeface="游ゴシック" panose="020B0400000000000000" pitchFamily="50" charset="-128"/>
              <a:ea typeface="游ゴシック" panose="020B0400000000000000" pitchFamily="50" charset="-128"/>
            </a:endParaRPr>
          </a:p>
          <a:p>
            <a:pPr defTabSz="914257">
              <a:defRPr/>
            </a:pPr>
            <a:r>
              <a:rPr lang="ja-JP" altLang="en-US" sz="1800" dirty="0">
                <a:solidFill>
                  <a:prstClr val="black"/>
                </a:solidFill>
                <a:latin typeface="游ゴシック" panose="020B0400000000000000" pitchFamily="50" charset="-128"/>
                <a:ea typeface="游ゴシック" panose="020B0400000000000000" pitchFamily="50" charset="-128"/>
              </a:rPr>
              <a:t>・つまり、自分の念仏を、追善供養の功徳の道具にしたいと思っても、それはあくまでも希望であって、本来はそのようなものではないと言われている。</a:t>
            </a:r>
            <a:endParaRPr lang="en-US" altLang="ja-JP" sz="1800" dirty="0">
              <a:solidFill>
                <a:prstClr val="black"/>
              </a:solidFill>
              <a:latin typeface="游ゴシック" panose="020B0400000000000000" pitchFamily="50" charset="-128"/>
              <a:ea typeface="游ゴシック" panose="020B0400000000000000" pitchFamily="50" charset="-128"/>
            </a:endParaRPr>
          </a:p>
          <a:p>
            <a:pPr defTabSz="914257">
              <a:defRPr/>
            </a:pPr>
            <a:r>
              <a:rPr lang="ja-JP" altLang="en-US" sz="1800" dirty="0">
                <a:solidFill>
                  <a:prstClr val="black"/>
                </a:solidFill>
                <a:latin typeface="游ゴシック" panose="020B0400000000000000" pitchFamily="50" charset="-128"/>
                <a:ea typeface="游ゴシック" panose="020B0400000000000000" pitchFamily="50" charset="-128"/>
              </a:rPr>
              <a:t>・よって、念仏は自力回向の行ではない。</a:t>
            </a:r>
            <a:endParaRPr lang="en-US" altLang="ja-JP" sz="1800" dirty="0">
              <a:solidFill>
                <a:prstClr val="black"/>
              </a:solidFill>
              <a:latin typeface="游ゴシック" panose="020B0400000000000000" pitchFamily="50" charset="-128"/>
              <a:ea typeface="游ゴシック" panose="020B0400000000000000" pitchFamily="50" charset="-128"/>
            </a:endParaRPr>
          </a:p>
          <a:p>
            <a:pPr defTabSz="914257">
              <a:defRPr/>
            </a:pPr>
            <a:endParaRPr lang="en-US" altLang="ja-JP" sz="1100" dirty="0"/>
          </a:p>
          <a:p>
            <a:endParaRPr kumimoji="1" lang="ja-JP" altLang="en-US" dirty="0"/>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57</a:t>
            </a:fld>
            <a:endParaRPr lang="ja-JP" altLang="en-US" dirty="0">
              <a:solidFill>
                <a:prstClr val="black"/>
              </a:solidFill>
            </a:endParaRPr>
          </a:p>
        </p:txBody>
      </p:sp>
    </p:spTree>
    <p:extLst>
      <p:ext uri="{BB962C8B-B14F-4D97-AF65-F5344CB8AC3E}">
        <p14:creationId xmlns:p14="http://schemas.microsoft.com/office/powerpoint/2010/main" val="42654590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・自分の行いはすべて煩悩という毒が混じっていて、どのよう善根を積むための修行も嘘偽りの行であると告白されている。</a:t>
            </a:r>
            <a:endParaRPr kumimoji="1" lang="en-US" altLang="ja-JP" dirty="0"/>
          </a:p>
          <a:p>
            <a:endParaRPr kumimoji="1" lang="ja-JP" altLang="en-US" dirty="0"/>
          </a:p>
        </p:txBody>
      </p:sp>
      <p:sp>
        <p:nvSpPr>
          <p:cNvPr id="4" name="ヘッダー プレースホルダー 3"/>
          <p:cNvSpPr>
            <a:spLocks noGrp="1"/>
          </p:cNvSpPr>
          <p:nvPr>
            <p:ph type="hdr" sz="quarter" idx="10"/>
          </p:nvPr>
        </p:nvSpPr>
        <p:spPr/>
        <p:txBody>
          <a:bodyPr/>
          <a:lstStyle/>
          <a:p>
            <a:r>
              <a:rPr kumimoji="1" lang="zh-TW" altLang="en-US"/>
              <a:t>歎異抄講座（第５条）</a:t>
            </a:r>
            <a:endParaRPr kumimoji="1" lang="ja-JP" altLang="en-US"/>
          </a:p>
        </p:txBody>
      </p:sp>
      <p:sp>
        <p:nvSpPr>
          <p:cNvPr id="5" name="スライド番号プレースホルダー 4"/>
          <p:cNvSpPr>
            <a:spLocks noGrp="1"/>
          </p:cNvSpPr>
          <p:nvPr>
            <p:ph type="sldNum" sz="quarter" idx="11"/>
          </p:nvPr>
        </p:nvSpPr>
        <p:spPr/>
        <p:txBody>
          <a:bodyPr/>
          <a:lstStyle/>
          <a:p>
            <a:fld id="{C3F888CB-CBE4-499B-AB51-B27E11D85C90}" type="slidenum">
              <a:rPr kumimoji="1" lang="ja-JP" altLang="en-US" smtClean="0"/>
              <a:t>58</a:t>
            </a:fld>
            <a:endParaRPr kumimoji="1" lang="ja-JP" altLang="en-US"/>
          </a:p>
        </p:txBody>
      </p:sp>
    </p:spTree>
    <p:extLst>
      <p:ext uri="{BB962C8B-B14F-4D97-AF65-F5344CB8AC3E}">
        <p14:creationId xmlns:p14="http://schemas.microsoft.com/office/powerpoint/2010/main" val="1993549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endParaRPr lang="en-US" altLang="ja-JP" sz="1800" dirty="0"/>
          </a:p>
          <a:p>
            <a:endParaRPr kumimoji="1" lang="ja-JP" altLang="en-US" dirty="0"/>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59</a:t>
            </a:fld>
            <a:endParaRPr lang="ja-JP" altLang="en-US" dirty="0">
              <a:solidFill>
                <a:prstClr val="black"/>
              </a:solidFill>
            </a:endParaRPr>
          </a:p>
        </p:txBody>
      </p:sp>
    </p:spTree>
    <p:extLst>
      <p:ext uri="{BB962C8B-B14F-4D97-AF65-F5344CB8AC3E}">
        <p14:creationId xmlns:p14="http://schemas.microsoft.com/office/powerpoint/2010/main" val="2336158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endParaRPr lang="en-US" altLang="ja-JP" sz="1800" dirty="0"/>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6</a:t>
            </a:fld>
            <a:endParaRPr lang="ja-JP" altLang="en-US" dirty="0">
              <a:solidFill>
                <a:prstClr val="black"/>
              </a:solidFill>
            </a:endParaRPr>
          </a:p>
        </p:txBody>
      </p:sp>
    </p:spTree>
    <p:extLst>
      <p:ext uri="{BB962C8B-B14F-4D97-AF65-F5344CB8AC3E}">
        <p14:creationId xmlns:p14="http://schemas.microsoft.com/office/powerpoint/2010/main" val="22745503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7">
              <a:defRPr/>
            </a:pPr>
            <a:r>
              <a:rPr lang="ja-JP" altLang="en-US" sz="1800" dirty="0">
                <a:solidFill>
                  <a:srgbClr val="FF0000"/>
                </a:solidFill>
                <a:latin typeface="ＤＦ平成ゴシック体W5" panose="020B0509000000000000" pitchFamily="49" charset="-128"/>
                <a:ea typeface="ＤＦ平成ゴシック体W5" panose="020B0509000000000000" pitchFamily="49" charset="-128"/>
              </a:rPr>
              <a:t>・自分で称えた念仏は、私の善根功徳にはなり得ないので、いくら愛しいと思っていても、むなしいことですが先立った人を救うことはできない。</a:t>
            </a:r>
            <a:endParaRPr lang="en-US" altLang="ja-JP" sz="1800" dirty="0">
              <a:solidFill>
                <a:srgbClr val="FF0000"/>
              </a:solidFill>
              <a:latin typeface="ＤＦ平成ゴシック体W5" panose="020B0509000000000000" pitchFamily="49" charset="-128"/>
              <a:ea typeface="ＤＦ平成ゴシック体W5" panose="020B0509000000000000" pitchFamily="49" charset="-128"/>
            </a:endParaRPr>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60</a:t>
            </a:fld>
            <a:endParaRPr lang="ja-JP" altLang="en-US" dirty="0">
              <a:solidFill>
                <a:prstClr val="black"/>
              </a:solidFill>
            </a:endParaRPr>
          </a:p>
        </p:txBody>
      </p:sp>
    </p:spTree>
    <p:extLst>
      <p:ext uri="{BB962C8B-B14F-4D97-AF65-F5344CB8AC3E}">
        <p14:creationId xmlns:p14="http://schemas.microsoft.com/office/powerpoint/2010/main" val="20954917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264">
              <a:defRPr/>
            </a:pPr>
            <a:r>
              <a:rPr kumimoji="1" lang="ja-JP" altLang="en-US" dirty="0"/>
              <a:t>・私が称えている念仏は、私が称えているのだけれど、必ず浄土へ生まれさせるという阿弥陀仏の呼びごえであるといわれ、念仏を「親の呼び声」と表現している。</a:t>
            </a:r>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lang="ja-JP" altLang="en-US" smtClean="0">
                <a:solidFill>
                  <a:prstClr val="black"/>
                </a:solidFill>
              </a:rPr>
              <a:pPr/>
              <a:t>61</a:t>
            </a:fld>
            <a:endParaRPr lang="ja-JP" altLang="en-US" dirty="0">
              <a:solidFill>
                <a:prstClr val="black"/>
              </a:solidFill>
            </a:endParaRPr>
          </a:p>
        </p:txBody>
      </p:sp>
    </p:spTree>
    <p:extLst>
      <p:ext uri="{BB962C8B-B14F-4D97-AF65-F5344CB8AC3E}">
        <p14:creationId xmlns:p14="http://schemas.microsoft.com/office/powerpoint/2010/main" val="9951806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・「南無阿弥陀仏」とは、わたしを招き、</a:t>
            </a:r>
            <a:r>
              <a:rPr kumimoji="1" lang="ja-JP" altLang="en-US" dirty="0" err="1"/>
              <a:t>喚び</a:t>
            </a:r>
            <a:r>
              <a:rPr kumimoji="1" lang="ja-JP" altLang="en-US" dirty="0"/>
              <a:t>続けておられる如来の本願の仰せであるといわれた。</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lang="ja-JP" altLang="en-US" smtClean="0">
                <a:solidFill>
                  <a:prstClr val="black"/>
                </a:solidFill>
              </a:rPr>
              <a:pPr/>
              <a:t>62</a:t>
            </a:fld>
            <a:endParaRPr lang="ja-JP" altLang="en-US" dirty="0">
              <a:solidFill>
                <a:prstClr val="black"/>
              </a:solidFill>
            </a:endParaRPr>
          </a:p>
        </p:txBody>
      </p:sp>
    </p:spTree>
    <p:extLst>
      <p:ext uri="{BB962C8B-B14F-4D97-AF65-F5344CB8AC3E}">
        <p14:creationId xmlns:p14="http://schemas.microsoft.com/office/powerpoint/2010/main" val="17083026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・私の称えている念仏、称名念仏は、名号である「南無阿弥陀仏」そのもの。</a:t>
            </a:r>
            <a:endParaRPr kumimoji="1" lang="en-US" altLang="ja-JP" dirty="0"/>
          </a:p>
          <a:p>
            <a:endParaRPr kumimoji="1" lang="en-US" altLang="ja-JP" dirty="0"/>
          </a:p>
        </p:txBody>
      </p:sp>
      <p:sp>
        <p:nvSpPr>
          <p:cNvPr id="4" name="ヘッダー プレースホルダー 3"/>
          <p:cNvSpPr>
            <a:spLocks noGrp="1"/>
          </p:cNvSpPr>
          <p:nvPr>
            <p:ph type="hdr" sz="quarter" idx="10"/>
          </p:nvPr>
        </p:nvSpPr>
        <p:spPr/>
        <p:txBody>
          <a:bodyPr/>
          <a:lstStyle/>
          <a:p>
            <a:pPr>
              <a:defRPr/>
            </a:pPr>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pPr>
              <a:defRPr/>
            </a:pPr>
            <a:fld id="{65FFDD6E-BD08-4936-9BD9-3819A70769CF}" type="slidenum">
              <a:rPr lang="ja-JP" altLang="en-US" smtClean="0">
                <a:solidFill>
                  <a:prstClr val="black"/>
                </a:solidFill>
              </a:rPr>
              <a:pPr>
                <a:defRPr/>
              </a:pPr>
              <a:t>63</a:t>
            </a:fld>
            <a:endParaRPr lang="ja-JP" altLang="en-US" dirty="0">
              <a:solidFill>
                <a:prstClr val="black"/>
              </a:solidFill>
            </a:endParaRPr>
          </a:p>
        </p:txBody>
      </p:sp>
    </p:spTree>
    <p:extLst>
      <p:ext uri="{BB962C8B-B14F-4D97-AF65-F5344CB8AC3E}">
        <p14:creationId xmlns:p14="http://schemas.microsoft.com/office/powerpoint/2010/main" val="8150628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・名号を私に回向してくだされる。</a:t>
            </a:r>
            <a:endParaRPr kumimoji="1" lang="en-US" altLang="ja-JP" dirty="0"/>
          </a:p>
          <a:p>
            <a:r>
              <a:rPr kumimoji="1" lang="ja-JP" altLang="en-US" dirty="0"/>
              <a:t>・私に称える念仏「南無阿弥陀仏」は、名号であり阿弥陀仏のよび声そのもの。</a:t>
            </a:r>
            <a:endParaRPr kumimoji="1" lang="en-US" altLang="ja-JP" dirty="0"/>
          </a:p>
          <a:p>
            <a:r>
              <a:rPr kumimoji="1" lang="ja-JP" altLang="en-US" dirty="0"/>
              <a:t>・私の称える念仏は阿弥陀仏からいただいたものであり、私のつくりあげたものではないので追善供養のための功徳にはならない。</a:t>
            </a:r>
            <a:endParaRPr kumimoji="1" lang="en-US" altLang="ja-JP" dirty="0"/>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64</a:t>
            </a:fld>
            <a:endParaRPr lang="ja-JP" altLang="en-US" dirty="0">
              <a:solidFill>
                <a:prstClr val="black"/>
              </a:solidFill>
            </a:endParaRPr>
          </a:p>
        </p:txBody>
      </p:sp>
    </p:spTree>
    <p:extLst>
      <p:ext uri="{BB962C8B-B14F-4D97-AF65-F5344CB8AC3E}">
        <p14:creationId xmlns:p14="http://schemas.microsoft.com/office/powerpoint/2010/main" val="19854845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defTabSz="914257">
              <a:defRPr/>
            </a:pPr>
            <a:endParaRPr lang="en-US" altLang="ja-JP" sz="1800" dirty="0">
              <a:solidFill>
                <a:prstClr val="black"/>
              </a:solidFill>
              <a:latin typeface="游ゴシック" panose="020B0400000000000000" pitchFamily="50" charset="-128"/>
              <a:ea typeface="游ゴシック" panose="020B0400000000000000" pitchFamily="50" charset="-128"/>
            </a:endParaRPr>
          </a:p>
          <a:p>
            <a:endParaRPr kumimoji="1" lang="ja-JP" altLang="en-US" dirty="0"/>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65</a:t>
            </a:fld>
            <a:endParaRPr lang="ja-JP" altLang="en-US" dirty="0">
              <a:solidFill>
                <a:prstClr val="black"/>
              </a:solidFill>
            </a:endParaRPr>
          </a:p>
        </p:txBody>
      </p:sp>
    </p:spTree>
    <p:extLst>
      <p:ext uri="{BB962C8B-B14F-4D97-AF65-F5344CB8AC3E}">
        <p14:creationId xmlns:p14="http://schemas.microsoft.com/office/powerpoint/2010/main" val="26056281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endParaRPr lang="ja-JP" altLang="en-US" sz="1800" dirty="0"/>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66</a:t>
            </a:fld>
            <a:endParaRPr lang="ja-JP" altLang="en-US" dirty="0">
              <a:solidFill>
                <a:prstClr val="black"/>
              </a:solidFill>
            </a:endParaRPr>
          </a:p>
        </p:txBody>
      </p:sp>
    </p:spTree>
    <p:extLst>
      <p:ext uri="{BB962C8B-B14F-4D97-AF65-F5344CB8AC3E}">
        <p14:creationId xmlns:p14="http://schemas.microsoft.com/office/powerpoint/2010/main" val="22271148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endParaRPr lang="en-US" altLang="ja-JP" dirty="0">
              <a:solidFill>
                <a:prstClr val="black"/>
              </a:solidFill>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67</a:t>
            </a:fld>
            <a:endParaRPr kumimoji="1" lang="ja-JP" altLang="en-US"/>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a:p>
        </p:txBody>
      </p:sp>
    </p:spTree>
    <p:extLst>
      <p:ext uri="{BB962C8B-B14F-4D97-AF65-F5344CB8AC3E}">
        <p14:creationId xmlns:p14="http://schemas.microsoft.com/office/powerpoint/2010/main" val="16213036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08150" y="1784350"/>
            <a:ext cx="6419850" cy="4814888"/>
          </a:xfrm>
        </p:spPr>
      </p:sp>
      <p:sp>
        <p:nvSpPr>
          <p:cNvPr id="3" name="ノート プレースホルダー 2"/>
          <p:cNvSpPr>
            <a:spLocks noGrp="1"/>
          </p:cNvSpPr>
          <p:nvPr>
            <p:ph type="body" idx="1"/>
          </p:nvPr>
        </p:nvSpPr>
        <p:spPr/>
        <p:txBody>
          <a:bodyPr/>
          <a:lstStyle/>
          <a:p>
            <a:pPr defTabSz="914257">
              <a:defRPr/>
            </a:pPr>
            <a:r>
              <a:rPr lang="ja-JP" altLang="en-US" sz="2800" b="0" dirty="0">
                <a:solidFill>
                  <a:prstClr val="black"/>
                </a:solidFill>
              </a:rPr>
              <a:t>・親鸞聖人は、亡き父母のために追善供養の念仏をしたことがないと言われ、</a:t>
            </a:r>
            <a:r>
              <a:rPr lang="ja-JP" altLang="en-US" sz="2800" b="0" dirty="0"/>
              <a:t>その理由を二つあげられた。</a:t>
            </a:r>
            <a:endParaRPr lang="en-US" altLang="ja-JP" sz="2800" b="0" dirty="0"/>
          </a:p>
          <a:p>
            <a:pPr defTabSz="914257">
              <a:defRPr/>
            </a:pPr>
            <a:r>
              <a:rPr lang="ja-JP" altLang="en-US" sz="2800" b="0" dirty="0"/>
              <a:t>・一つ目は「いのちのつながり」。救いの対象は、一切の有情、即ちあらゆる生きとし生けるものであり、現在の親・兄弟だけではないということ。</a:t>
            </a:r>
            <a:endParaRPr lang="en-US" altLang="ja-JP" sz="2800" b="0" dirty="0"/>
          </a:p>
          <a:p>
            <a:pPr defTabSz="914257">
              <a:defRPr/>
            </a:pPr>
            <a:r>
              <a:rPr lang="ja-JP" altLang="en-US" sz="2800" b="0" dirty="0"/>
              <a:t>・二つ目は「自力回向の否定」。私の称える念仏は、阿弥陀仏からいただいた他力回向の念仏であり、私の積み上げた善とはならないので、追善供養によって亡くなった方を救うことはできない。</a:t>
            </a:r>
            <a:endParaRPr lang="en-US" altLang="ja-JP" sz="2800" b="0"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68</a:t>
            </a:fld>
            <a:endParaRPr kumimoji="1" lang="ja-JP" altLang="en-US" dirty="0"/>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dirty="0"/>
          </a:p>
        </p:txBody>
      </p:sp>
    </p:spTree>
    <p:extLst>
      <p:ext uri="{BB962C8B-B14F-4D97-AF65-F5344CB8AC3E}">
        <p14:creationId xmlns:p14="http://schemas.microsoft.com/office/powerpoint/2010/main" val="11748091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08150" y="1784350"/>
            <a:ext cx="6419850" cy="4814888"/>
          </a:xfrm>
        </p:spPr>
      </p:sp>
      <p:sp>
        <p:nvSpPr>
          <p:cNvPr id="3" name="ノート プレースホルダー 2"/>
          <p:cNvSpPr>
            <a:spLocks noGrp="1"/>
          </p:cNvSpPr>
          <p:nvPr>
            <p:ph type="body" idx="1"/>
          </p:nvPr>
        </p:nvSpPr>
        <p:spPr/>
        <p:txBody>
          <a:bodyPr/>
          <a:lstStyle/>
          <a:p>
            <a:pPr defTabSz="914257">
              <a:defRPr/>
            </a:pPr>
            <a:endParaRPr lang="en-US" altLang="ja-JP" sz="2600" b="0" dirty="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69</a:t>
            </a:fld>
            <a:endParaRPr kumimoji="1" lang="ja-JP" altLang="en-US" dirty="0"/>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dirty="0"/>
          </a:p>
        </p:txBody>
      </p:sp>
    </p:spTree>
    <p:extLst>
      <p:ext uri="{BB962C8B-B14F-4D97-AF65-F5344CB8AC3E}">
        <p14:creationId xmlns:p14="http://schemas.microsoft.com/office/powerpoint/2010/main" val="2907075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defTabSz="624450"/>
            <a:endParaRPr lang="en-US" altLang="ja-JP" sz="1800"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a:ln>
                  <a:noFill/>
                </a:ln>
                <a:solidFill>
                  <a:prstClr val="black"/>
                </a:solidFill>
                <a:effectLst/>
                <a:uLnTx/>
                <a:uFillTx/>
                <a:latin typeface="Calibri" panose="020F0502020204030204"/>
                <a:cs typeface="+mn-cs"/>
              </a:rPr>
              <a:t>歎異抄講座（第５条）</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6899601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defTabSz="914257">
              <a:defRPr/>
            </a:pPr>
            <a:endParaRPr lang="en-US" altLang="ja-JP" sz="1800" b="1" dirty="0">
              <a:solidFill>
                <a:prstClr val="black"/>
              </a:solidFill>
            </a:endParaRPr>
          </a:p>
          <a:p>
            <a:pPr defTabSz="914257">
              <a:defRPr/>
            </a:pPr>
            <a:endParaRPr lang="en-US" altLang="ja-JP" sz="1800" b="1" dirty="0">
              <a:solidFill>
                <a:prstClr val="black"/>
              </a:solidFill>
            </a:endParaRPr>
          </a:p>
          <a:p>
            <a:pPr defTabSz="914257">
              <a:defRPr/>
            </a:pPr>
            <a:endParaRPr lang="en-US" altLang="ja-JP" b="1" dirty="0"/>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70</a:t>
            </a:fld>
            <a:endParaRPr lang="ja-JP" altLang="en-US" dirty="0">
              <a:solidFill>
                <a:prstClr val="black"/>
              </a:solidFill>
            </a:endParaRPr>
          </a:p>
        </p:txBody>
      </p:sp>
    </p:spTree>
    <p:extLst>
      <p:ext uri="{BB962C8B-B14F-4D97-AF65-F5344CB8AC3E}">
        <p14:creationId xmlns:p14="http://schemas.microsoft.com/office/powerpoint/2010/main" val="37806975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endParaRPr lang="en-US" altLang="ja-JP" sz="1800" b="0" dirty="0">
              <a:solidFill>
                <a:prstClr val="black"/>
              </a:solidFill>
            </a:endParaRPr>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71</a:t>
            </a:fld>
            <a:endParaRPr lang="ja-JP" altLang="en-US" dirty="0">
              <a:solidFill>
                <a:prstClr val="black"/>
              </a:solidFill>
            </a:endParaRPr>
          </a:p>
        </p:txBody>
      </p:sp>
    </p:spTree>
    <p:extLst>
      <p:ext uri="{BB962C8B-B14F-4D97-AF65-F5344CB8AC3E}">
        <p14:creationId xmlns:p14="http://schemas.microsoft.com/office/powerpoint/2010/main" val="9160222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defTabSz="914257">
              <a:defRPr/>
            </a:pPr>
            <a:endParaRPr lang="ja-JP" altLang="en-US" sz="1800" b="0" dirty="0"/>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72</a:t>
            </a:fld>
            <a:endParaRPr lang="ja-JP" altLang="en-US" dirty="0">
              <a:solidFill>
                <a:prstClr val="black"/>
              </a:solidFill>
            </a:endParaRPr>
          </a:p>
        </p:txBody>
      </p:sp>
    </p:spTree>
    <p:extLst>
      <p:ext uri="{BB962C8B-B14F-4D97-AF65-F5344CB8AC3E}">
        <p14:creationId xmlns:p14="http://schemas.microsoft.com/office/powerpoint/2010/main" val="40024397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defTabSz="914257">
              <a:defRPr/>
            </a:pPr>
            <a:r>
              <a:rPr lang="ja-JP" altLang="en-US" sz="1800" b="0" dirty="0"/>
              <a:t>・ここでは「捨てて」とあるが、捨てるということは、「自力をたのむ心を改める、ひるがえす」ということに他ならない。</a:t>
            </a:r>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73</a:t>
            </a:fld>
            <a:endParaRPr lang="ja-JP" altLang="en-US" dirty="0">
              <a:solidFill>
                <a:prstClr val="black"/>
              </a:solidFill>
            </a:endParaRPr>
          </a:p>
        </p:txBody>
      </p:sp>
    </p:spTree>
    <p:extLst>
      <p:ext uri="{BB962C8B-B14F-4D97-AF65-F5344CB8AC3E}">
        <p14:creationId xmlns:p14="http://schemas.microsoft.com/office/powerpoint/2010/main" val="37111955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ヘッダー プレースホルダー 3"/>
          <p:cNvSpPr>
            <a:spLocks noGrp="1"/>
          </p:cNvSpPr>
          <p:nvPr>
            <p:ph type="hdr" sz="quarter" idx="10"/>
          </p:nvPr>
        </p:nvSpPr>
        <p:spPr/>
        <p:txBody>
          <a:bodyPr/>
          <a:lstStyle/>
          <a:p>
            <a:r>
              <a:rPr kumimoji="1" lang="zh-TW" altLang="en-US"/>
              <a:t>歎異抄講座（第５条）</a:t>
            </a:r>
            <a:endParaRPr kumimoji="1" lang="ja-JP" altLang="en-US"/>
          </a:p>
        </p:txBody>
      </p:sp>
      <p:sp>
        <p:nvSpPr>
          <p:cNvPr id="5" name="スライド番号プレースホルダー 4"/>
          <p:cNvSpPr>
            <a:spLocks noGrp="1"/>
          </p:cNvSpPr>
          <p:nvPr>
            <p:ph type="sldNum" sz="quarter" idx="11"/>
          </p:nvPr>
        </p:nvSpPr>
        <p:spPr/>
        <p:txBody>
          <a:bodyPr/>
          <a:lstStyle/>
          <a:p>
            <a:fld id="{C3F888CB-CBE4-499B-AB51-B27E11D85C90}" type="slidenum">
              <a:rPr kumimoji="1" lang="ja-JP" altLang="en-US" smtClean="0"/>
              <a:t>74</a:t>
            </a:fld>
            <a:endParaRPr kumimoji="1" lang="ja-JP" altLang="en-US"/>
          </a:p>
        </p:txBody>
      </p:sp>
    </p:spTree>
    <p:extLst>
      <p:ext uri="{BB962C8B-B14F-4D97-AF65-F5344CB8AC3E}">
        <p14:creationId xmlns:p14="http://schemas.microsoft.com/office/powerpoint/2010/main" val="19594280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・自力をたのむこころをひるがえして阿弥陀仏の本願他力の救いに身をまかせることを「回心」という。</a:t>
            </a:r>
            <a:endParaRPr kumimoji="1" lang="en-US" altLang="ja-JP" dirty="0"/>
          </a:p>
          <a:p>
            <a:endParaRPr kumimoji="1" lang="ja-JP" altLang="en-US" dirty="0"/>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75</a:t>
            </a:fld>
            <a:endParaRPr lang="ja-JP" altLang="en-US" dirty="0">
              <a:solidFill>
                <a:prstClr val="black"/>
              </a:solidFill>
            </a:endParaRPr>
          </a:p>
        </p:txBody>
      </p:sp>
    </p:spTree>
    <p:extLst>
      <p:ext uri="{BB962C8B-B14F-4D97-AF65-F5344CB8AC3E}">
        <p14:creationId xmlns:p14="http://schemas.microsoft.com/office/powerpoint/2010/main" val="285451004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76</a:t>
            </a:fld>
            <a:endParaRPr lang="ja-JP" altLang="en-US" dirty="0">
              <a:solidFill>
                <a:prstClr val="black"/>
              </a:solidFill>
            </a:endParaRPr>
          </a:p>
        </p:txBody>
      </p:sp>
    </p:spTree>
    <p:extLst>
      <p:ext uri="{BB962C8B-B14F-4D97-AF65-F5344CB8AC3E}">
        <p14:creationId xmlns:p14="http://schemas.microsoft.com/office/powerpoint/2010/main" val="40694003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・「真実報土」とは、阿弥陀仏の浄土、極楽浄土ともよばれている。</a:t>
            </a:r>
            <a:endParaRPr kumimoji="1" lang="en-US" altLang="ja-JP" dirty="0"/>
          </a:p>
          <a:p>
            <a:r>
              <a:rPr kumimoji="1" lang="ja-JP" altLang="en-US" dirty="0"/>
              <a:t>・「極楽」とは固有名詞で、阿弥陀仏の建立された浄土のこと。</a:t>
            </a: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77</a:t>
            </a:fld>
            <a:endParaRPr lang="ja-JP" altLang="en-US" dirty="0">
              <a:solidFill>
                <a:prstClr val="black"/>
              </a:solidFill>
            </a:endParaRPr>
          </a:p>
        </p:txBody>
      </p:sp>
    </p:spTree>
    <p:extLst>
      <p:ext uri="{BB962C8B-B14F-4D97-AF65-F5344CB8AC3E}">
        <p14:creationId xmlns:p14="http://schemas.microsoft.com/office/powerpoint/2010/main" val="8166466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marL="0" marR="0" lvl="0" indent="0" algn="l" defTabSz="914257" rtl="0" eaLnBrk="1" fontAlgn="auto" latinLnBrk="0" hangingPunct="1">
              <a:lnSpc>
                <a:spcPct val="100000"/>
              </a:lnSpc>
              <a:spcBef>
                <a:spcPts val="0"/>
              </a:spcBef>
              <a:spcAft>
                <a:spcPts val="0"/>
              </a:spcAft>
              <a:buClrTx/>
              <a:buSzTx/>
              <a:buFontTx/>
              <a:buNone/>
              <a:tabLst/>
              <a:defRPr/>
            </a:pPr>
            <a:r>
              <a:rPr lang="ja-JP" altLang="en-US" sz="1800" b="0" dirty="0">
                <a:solidFill>
                  <a:prstClr val="black"/>
                </a:solidFill>
              </a:rPr>
              <a:t>・「いそぎ」とは、「速かに」という意味・</a:t>
            </a:r>
            <a:endParaRPr lang="en-US" altLang="ja-JP" sz="1800" b="0" dirty="0">
              <a:solidFill>
                <a:prstClr val="black"/>
              </a:solidFill>
            </a:endParaRPr>
          </a:p>
          <a:p>
            <a:pPr marL="0" marR="0" lvl="0" indent="0" algn="l" defTabSz="914257" rtl="0" eaLnBrk="1" fontAlgn="auto" latinLnBrk="0" hangingPunct="1">
              <a:lnSpc>
                <a:spcPct val="100000"/>
              </a:lnSpc>
              <a:spcBef>
                <a:spcPts val="0"/>
              </a:spcBef>
              <a:spcAft>
                <a:spcPts val="0"/>
              </a:spcAft>
              <a:buClrTx/>
              <a:buSzTx/>
              <a:buFontTx/>
              <a:buNone/>
              <a:tabLst/>
              <a:defRPr/>
            </a:pPr>
            <a:r>
              <a:rPr lang="ja-JP" altLang="en-US" sz="1800" b="0" dirty="0">
                <a:solidFill>
                  <a:prstClr val="black"/>
                </a:solidFill>
              </a:rPr>
              <a:t>・自力の修行においては、</a:t>
            </a:r>
            <a:r>
              <a:rPr lang="ja-JP" altLang="en-US" sz="1800" b="0" dirty="0"/>
              <a:t>浄土に往生すること、さとりにいたることは非常に時間がかかるが、阿弥陀仏のはたらきによって速やかに真実の報土である極楽浄土に往生しさとりを得させていただくということ。</a:t>
            </a:r>
            <a:endParaRPr lang="en-US" altLang="ja-JP" sz="1800" b="0" dirty="0"/>
          </a:p>
          <a:p>
            <a:pPr defTabSz="914257">
              <a:defRPr/>
            </a:pPr>
            <a:endParaRPr lang="ja-JP" altLang="en-US" sz="1800" dirty="0"/>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78</a:t>
            </a:fld>
            <a:endParaRPr lang="ja-JP" altLang="en-US" dirty="0">
              <a:solidFill>
                <a:prstClr val="black"/>
              </a:solidFill>
            </a:endParaRPr>
          </a:p>
        </p:txBody>
      </p:sp>
    </p:spTree>
    <p:extLst>
      <p:ext uri="{BB962C8B-B14F-4D97-AF65-F5344CB8AC3E}">
        <p14:creationId xmlns:p14="http://schemas.microsoft.com/office/powerpoint/2010/main" val="17683536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defTabSz="914257">
              <a:defRPr/>
            </a:pPr>
            <a:endParaRPr lang="ja-JP" altLang="en-US" sz="1800" dirty="0">
              <a:latin typeface="游ゴシック" panose="020B0400000000000000" pitchFamily="50" charset="-128"/>
              <a:ea typeface="游ゴシック" panose="020B0400000000000000" pitchFamily="50" charset="-128"/>
            </a:endParaRPr>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79</a:t>
            </a:fld>
            <a:endParaRPr lang="ja-JP" altLang="en-US" dirty="0">
              <a:solidFill>
                <a:prstClr val="black"/>
              </a:solidFill>
            </a:endParaRPr>
          </a:p>
        </p:txBody>
      </p:sp>
    </p:spTree>
    <p:extLst>
      <p:ext uri="{BB962C8B-B14F-4D97-AF65-F5344CB8AC3E}">
        <p14:creationId xmlns:p14="http://schemas.microsoft.com/office/powerpoint/2010/main" val="1234178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7">
              <a:defRPr/>
            </a:pPr>
            <a:endParaRPr lang="en-US" altLang="ja-JP" sz="1800" dirty="0">
              <a:solidFill>
                <a:prstClr val="black"/>
              </a:solidFill>
            </a:endParaRPr>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8</a:t>
            </a:fld>
            <a:endParaRPr kumimoji="1" lang="ja-JP" altLang="en-US"/>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a:p>
        </p:txBody>
      </p:sp>
    </p:spTree>
    <p:extLst>
      <p:ext uri="{BB962C8B-B14F-4D97-AF65-F5344CB8AC3E}">
        <p14:creationId xmlns:p14="http://schemas.microsoft.com/office/powerpoint/2010/main" val="20511170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endParaRPr lang="ja-JP" altLang="en-US" sz="1800" dirty="0"/>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80</a:t>
            </a:fld>
            <a:endParaRPr lang="ja-JP" altLang="en-US" dirty="0">
              <a:solidFill>
                <a:prstClr val="black"/>
              </a:solidFill>
            </a:endParaRPr>
          </a:p>
        </p:txBody>
      </p:sp>
    </p:spTree>
    <p:extLst>
      <p:ext uri="{BB962C8B-B14F-4D97-AF65-F5344CB8AC3E}">
        <p14:creationId xmlns:p14="http://schemas.microsoft.com/office/powerpoint/2010/main" val="280494145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endParaRPr lang="ja-JP" altLang="en-US" sz="1800" dirty="0"/>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81</a:t>
            </a:fld>
            <a:endParaRPr lang="ja-JP" altLang="en-US" dirty="0">
              <a:solidFill>
                <a:prstClr val="black"/>
              </a:solidFill>
            </a:endParaRPr>
          </a:p>
        </p:txBody>
      </p:sp>
    </p:spTree>
    <p:extLst>
      <p:ext uri="{BB962C8B-B14F-4D97-AF65-F5344CB8AC3E}">
        <p14:creationId xmlns:p14="http://schemas.microsoft.com/office/powerpoint/2010/main" val="14609654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800" dirty="0"/>
          </a:p>
        </p:txBody>
      </p:sp>
      <p:sp>
        <p:nvSpPr>
          <p:cNvPr id="4" name="スライド番号プレースホルダー 3"/>
          <p:cNvSpPr>
            <a:spLocks noGrp="1"/>
          </p:cNvSpPr>
          <p:nvPr>
            <p:ph type="sldNum" sz="quarter" idx="10"/>
          </p:nvPr>
        </p:nvSpPr>
        <p:spPr/>
        <p:txBody>
          <a:bodyPr/>
          <a:lstStyle/>
          <a:p>
            <a:fld id="{C3F888CB-CBE4-499B-AB51-B27E11D85C90}" type="slidenum">
              <a:rPr lang="ja-JP" altLang="en-US" smtClean="0">
                <a:solidFill>
                  <a:prstClr val="black"/>
                </a:solidFill>
              </a:rPr>
              <a:pPr/>
              <a:t>82</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a:p>
        </p:txBody>
      </p:sp>
    </p:spTree>
    <p:extLst>
      <p:ext uri="{BB962C8B-B14F-4D97-AF65-F5344CB8AC3E}">
        <p14:creationId xmlns:p14="http://schemas.microsoft.com/office/powerpoint/2010/main" val="133628087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800"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83</a:t>
            </a:fld>
            <a:endParaRPr kumimoji="1" lang="ja-JP" altLang="en-US"/>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a:p>
        </p:txBody>
      </p:sp>
    </p:spTree>
    <p:extLst>
      <p:ext uri="{BB962C8B-B14F-4D97-AF65-F5344CB8AC3E}">
        <p14:creationId xmlns:p14="http://schemas.microsoft.com/office/powerpoint/2010/main" val="10660537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b="1" dirty="0">
                <a:solidFill>
                  <a:prstClr val="black"/>
                </a:solidFill>
              </a:rPr>
              <a:t>・</a:t>
            </a:r>
            <a:r>
              <a:rPr lang="ja-JP" altLang="en-US" sz="1800" dirty="0"/>
              <a:t>六道四生とは、迷いの世界の総称とその生まれ方のことであり、亡き人が、どこの迷いの世界にいても、ということ。</a:t>
            </a:r>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84</a:t>
            </a:fld>
            <a:endParaRPr kumimoji="1" lang="ja-JP" altLang="en-US"/>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a:p>
        </p:txBody>
      </p:sp>
    </p:spTree>
    <p:extLst>
      <p:ext uri="{BB962C8B-B14F-4D97-AF65-F5344CB8AC3E}">
        <p14:creationId xmlns:p14="http://schemas.microsoft.com/office/powerpoint/2010/main" val="272186744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endParaRPr lang="ja-JP" altLang="en-US" sz="1800" dirty="0"/>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85</a:t>
            </a:fld>
            <a:endParaRPr lang="ja-JP" altLang="en-US" dirty="0">
              <a:solidFill>
                <a:prstClr val="black"/>
              </a:solidFill>
            </a:endParaRPr>
          </a:p>
        </p:txBody>
      </p:sp>
    </p:spTree>
    <p:extLst>
      <p:ext uri="{BB962C8B-B14F-4D97-AF65-F5344CB8AC3E}">
        <p14:creationId xmlns:p14="http://schemas.microsoft.com/office/powerpoint/2010/main" val="280396360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zh-TW" altLang="en-US"/>
              <a:t>歎異抄講座（第５条）</a:t>
            </a:r>
            <a:endParaRPr kumimoji="1" lang="ja-JP" altLang="en-US"/>
          </a:p>
        </p:txBody>
      </p:sp>
      <p:sp>
        <p:nvSpPr>
          <p:cNvPr id="5" name="スライド番号プレースホルダー 4"/>
          <p:cNvSpPr>
            <a:spLocks noGrp="1"/>
          </p:cNvSpPr>
          <p:nvPr>
            <p:ph type="sldNum" sz="quarter" idx="11"/>
          </p:nvPr>
        </p:nvSpPr>
        <p:spPr/>
        <p:txBody>
          <a:bodyPr/>
          <a:lstStyle/>
          <a:p>
            <a:fld id="{C3F888CB-CBE4-499B-AB51-B27E11D85C90}" type="slidenum">
              <a:rPr kumimoji="1" lang="ja-JP" altLang="en-US" smtClean="0"/>
              <a:t>86</a:t>
            </a:fld>
            <a:endParaRPr kumimoji="1" lang="ja-JP" altLang="en-US"/>
          </a:p>
        </p:txBody>
      </p:sp>
    </p:spTree>
    <p:extLst>
      <p:ext uri="{BB962C8B-B14F-4D97-AF65-F5344CB8AC3E}">
        <p14:creationId xmlns:p14="http://schemas.microsoft.com/office/powerpoint/2010/main" val="182373508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endParaRPr lang="en-US" altLang="ja-JP" sz="1800" dirty="0"/>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87</a:t>
            </a:fld>
            <a:endParaRPr lang="ja-JP" altLang="en-US" dirty="0">
              <a:solidFill>
                <a:prstClr val="black"/>
              </a:solidFill>
            </a:endParaRPr>
          </a:p>
        </p:txBody>
      </p:sp>
    </p:spTree>
    <p:extLst>
      <p:ext uri="{BB962C8B-B14F-4D97-AF65-F5344CB8AC3E}">
        <p14:creationId xmlns:p14="http://schemas.microsoft.com/office/powerpoint/2010/main" val="17105066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defTabSz="914257">
              <a:defRPr/>
            </a:pPr>
            <a:endParaRPr lang="en-US" altLang="ja-JP" sz="1800" dirty="0">
              <a:solidFill>
                <a:prstClr val="black"/>
              </a:solidFill>
              <a:latin typeface="游ゴシック" panose="020B0400000000000000" pitchFamily="50" charset="-128"/>
              <a:ea typeface="游ゴシック" panose="020B0400000000000000" pitchFamily="50" charset="-128"/>
            </a:endParaRPr>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88</a:t>
            </a:fld>
            <a:endParaRPr lang="ja-JP" altLang="en-US" dirty="0">
              <a:solidFill>
                <a:prstClr val="black"/>
              </a:solidFill>
            </a:endParaRPr>
          </a:p>
        </p:txBody>
      </p:sp>
    </p:spTree>
    <p:extLst>
      <p:ext uri="{BB962C8B-B14F-4D97-AF65-F5344CB8AC3E}">
        <p14:creationId xmlns:p14="http://schemas.microsoft.com/office/powerpoint/2010/main" val="354018973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defTabSz="914257">
              <a:defRPr/>
            </a:pPr>
            <a:endParaRPr kumimoji="1" lang="en-US" altLang="ja-JP" dirty="0"/>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89</a:t>
            </a:fld>
            <a:endParaRPr lang="ja-JP" altLang="en-US" dirty="0">
              <a:solidFill>
                <a:prstClr val="black"/>
              </a:solidFill>
            </a:endParaRPr>
          </a:p>
        </p:txBody>
      </p:sp>
    </p:spTree>
    <p:extLst>
      <p:ext uri="{BB962C8B-B14F-4D97-AF65-F5344CB8AC3E}">
        <p14:creationId xmlns:p14="http://schemas.microsoft.com/office/powerpoint/2010/main" val="2919908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defTabSz="914257">
              <a:defRPr/>
            </a:pPr>
            <a:endParaRPr lang="ja-JP" altLang="en-US" sz="1800" dirty="0">
              <a:solidFill>
                <a:srgbClr val="FF0000"/>
              </a:solidFill>
              <a:latin typeface="ＤＦ平成ゴシック体W5" panose="020B0509000000000000" pitchFamily="49" charset="-128"/>
              <a:ea typeface="ＤＦ平成ゴシック体W5" panose="020B0509000000000000" pitchFamily="49" charset="-128"/>
            </a:endParaRPr>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9</a:t>
            </a:fld>
            <a:endParaRPr lang="ja-JP" altLang="en-US" dirty="0">
              <a:solidFill>
                <a:prstClr val="black"/>
              </a:solidFill>
            </a:endParaRPr>
          </a:p>
        </p:txBody>
      </p:sp>
    </p:spTree>
    <p:extLst>
      <p:ext uri="{BB962C8B-B14F-4D97-AF65-F5344CB8AC3E}">
        <p14:creationId xmlns:p14="http://schemas.microsoft.com/office/powerpoint/2010/main" val="228196904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a:t>
            </a:r>
            <a:r>
              <a:rPr kumimoji="1" lang="ja-JP" altLang="en-US" dirty="0"/>
              <a:t>大経</a:t>
            </a:r>
            <a:r>
              <a:rPr kumimoji="1" lang="en-US" altLang="ja-JP" dirty="0"/>
              <a:t>』</a:t>
            </a:r>
            <a:r>
              <a:rPr kumimoji="1" lang="ja-JP" altLang="en-US" dirty="0"/>
              <a:t>の四十八願の中、第五願から第十願の六願に、浄土に往生すればこの六神通が得られることが誓われている。</a:t>
            </a:r>
            <a:endParaRPr kumimoji="1" lang="en-US" altLang="ja-JP" dirty="0"/>
          </a:p>
        </p:txBody>
      </p:sp>
      <p:sp>
        <p:nvSpPr>
          <p:cNvPr id="4" name="ヘッダー プレースホルダー 3"/>
          <p:cNvSpPr>
            <a:spLocks noGrp="1"/>
          </p:cNvSpPr>
          <p:nvPr>
            <p:ph type="hdr" sz="quarter" idx="10"/>
          </p:nvPr>
        </p:nvSpPr>
        <p:spPr/>
        <p:txBody>
          <a:bodyPr/>
          <a:lstStyle/>
          <a:p>
            <a:r>
              <a:rPr kumimoji="1" lang="zh-TW" altLang="en-US"/>
              <a:t>歎異抄講座（第５条）</a:t>
            </a:r>
            <a:endParaRPr kumimoji="1" lang="ja-JP" altLang="en-US"/>
          </a:p>
        </p:txBody>
      </p:sp>
      <p:sp>
        <p:nvSpPr>
          <p:cNvPr id="5" name="スライド番号プレースホルダー 4"/>
          <p:cNvSpPr>
            <a:spLocks noGrp="1"/>
          </p:cNvSpPr>
          <p:nvPr>
            <p:ph type="sldNum" sz="quarter" idx="11"/>
          </p:nvPr>
        </p:nvSpPr>
        <p:spPr/>
        <p:txBody>
          <a:bodyPr/>
          <a:lstStyle/>
          <a:p>
            <a:fld id="{C3F888CB-CBE4-499B-AB51-B27E11D85C90}" type="slidenum">
              <a:rPr kumimoji="1" lang="ja-JP" altLang="en-US" smtClean="0"/>
              <a:t>90</a:t>
            </a:fld>
            <a:endParaRPr kumimoji="1" lang="ja-JP" altLang="en-US"/>
          </a:p>
        </p:txBody>
      </p:sp>
    </p:spTree>
    <p:extLst>
      <p:ext uri="{BB962C8B-B14F-4D97-AF65-F5344CB8AC3E}">
        <p14:creationId xmlns:p14="http://schemas.microsoft.com/office/powerpoint/2010/main" val="156838911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r>
              <a:rPr lang="ja-JP" altLang="en-US" sz="1800" dirty="0">
                <a:solidFill>
                  <a:prstClr val="black"/>
                </a:solidFill>
                <a:latin typeface="游ゴシック" panose="020B0400000000000000" pitchFamily="50" charset="-128"/>
                <a:ea typeface="游ゴシック" panose="020B0400000000000000" pitchFamily="50" charset="-128"/>
              </a:rPr>
              <a:t>・この「有縁」とは、親子、兄弟、友人など、現世において縁のあったすべての人々を指す。</a:t>
            </a:r>
            <a:endParaRPr lang="en-US" altLang="ja-JP" sz="1800" dirty="0">
              <a:solidFill>
                <a:prstClr val="black"/>
              </a:solidFill>
              <a:latin typeface="游ゴシック" panose="020B0400000000000000" pitchFamily="50" charset="-128"/>
              <a:ea typeface="游ゴシック" panose="020B0400000000000000" pitchFamily="50" charset="-128"/>
            </a:endParaRPr>
          </a:p>
          <a:p>
            <a:r>
              <a:rPr lang="ja-JP" altLang="en-US" sz="1800" dirty="0">
                <a:solidFill>
                  <a:prstClr val="black"/>
                </a:solidFill>
                <a:latin typeface="游ゴシック" panose="020B0400000000000000" pitchFamily="50" charset="-128"/>
                <a:ea typeface="游ゴシック" panose="020B0400000000000000" pitchFamily="50" charset="-128"/>
              </a:rPr>
              <a:t>・本来はあらゆる衆生がめあてとなるが、親鸞聖人が「有縁をまず最初に救うべきなり」と言われたのは、人間の感情的な願いでもある追善供養を考えてのことかもしれない。</a:t>
            </a:r>
            <a:endParaRPr lang="en-US" altLang="ja-JP" sz="1800" dirty="0">
              <a:solidFill>
                <a:prstClr val="black"/>
              </a:solidFill>
              <a:latin typeface="游ゴシック" panose="020B0400000000000000" pitchFamily="50" charset="-128"/>
              <a:ea typeface="游ゴシック" panose="020B0400000000000000" pitchFamily="50" charset="-128"/>
            </a:endParaRPr>
          </a:p>
          <a:p>
            <a:endParaRPr lang="en-US" altLang="ja-JP" sz="1800" dirty="0">
              <a:solidFill>
                <a:prstClr val="black"/>
              </a:solidFill>
              <a:latin typeface="游ゴシック" panose="020B0400000000000000" pitchFamily="50" charset="-128"/>
              <a:ea typeface="游ゴシック" panose="020B0400000000000000" pitchFamily="50" charset="-128"/>
            </a:endParaRPr>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91</a:t>
            </a:fld>
            <a:endParaRPr lang="ja-JP" altLang="en-US" dirty="0">
              <a:solidFill>
                <a:prstClr val="black"/>
              </a:solidFill>
            </a:endParaRPr>
          </a:p>
        </p:txBody>
      </p:sp>
    </p:spTree>
    <p:extLst>
      <p:ext uri="{BB962C8B-B14F-4D97-AF65-F5344CB8AC3E}">
        <p14:creationId xmlns:p14="http://schemas.microsoft.com/office/powerpoint/2010/main" val="144780302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・阿弥陀仏の救いは、私を浄土へ往生させ、仏と成らせるだけで完結するのではない。仏と成った私は、お浄土から再びこの世界に還って来て衆生教化を行う。</a:t>
            </a:r>
          </a:p>
        </p:txBody>
      </p:sp>
      <p:sp>
        <p:nvSpPr>
          <p:cNvPr id="4" name="ヘッダー プレースホルダー 3"/>
          <p:cNvSpPr>
            <a:spLocks noGrp="1"/>
          </p:cNvSpPr>
          <p:nvPr>
            <p:ph type="hdr" sz="quarter" idx="10"/>
          </p:nvPr>
        </p:nvSpPr>
        <p:spPr/>
        <p:txBody>
          <a:bodyPr/>
          <a:lstStyle/>
          <a:p>
            <a:r>
              <a:rPr kumimoji="1" lang="zh-TW" altLang="en-US"/>
              <a:t>歎異抄講座（第５条）</a:t>
            </a:r>
            <a:endParaRPr kumimoji="1" lang="ja-JP" altLang="en-US"/>
          </a:p>
        </p:txBody>
      </p:sp>
      <p:sp>
        <p:nvSpPr>
          <p:cNvPr id="5" name="スライド番号プレースホルダー 4"/>
          <p:cNvSpPr>
            <a:spLocks noGrp="1"/>
          </p:cNvSpPr>
          <p:nvPr>
            <p:ph type="sldNum" sz="quarter" idx="11"/>
          </p:nvPr>
        </p:nvSpPr>
        <p:spPr/>
        <p:txBody>
          <a:bodyPr/>
          <a:lstStyle/>
          <a:p>
            <a:fld id="{C3F888CB-CBE4-499B-AB51-B27E11D85C90}" type="slidenum">
              <a:rPr kumimoji="1" lang="ja-JP" altLang="en-US" smtClean="0"/>
              <a:t>92</a:t>
            </a:fld>
            <a:endParaRPr kumimoji="1" lang="ja-JP" altLang="en-US"/>
          </a:p>
        </p:txBody>
      </p:sp>
    </p:spTree>
    <p:extLst>
      <p:ext uri="{BB962C8B-B14F-4D97-AF65-F5344CB8AC3E}">
        <p14:creationId xmlns:p14="http://schemas.microsoft.com/office/powerpoint/2010/main" val="338013369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800" dirty="0">
              <a:solidFill>
                <a:prstClr val="black"/>
              </a:solidFill>
              <a:latin typeface="游ゴシック" panose="020B0400000000000000" pitchFamily="50" charset="-128"/>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93</a:t>
            </a:fld>
            <a:endParaRPr lang="ja-JP" altLang="en-US" dirty="0">
              <a:solidFill>
                <a:prstClr val="black"/>
              </a:solidFill>
            </a:endParaRPr>
          </a:p>
        </p:txBody>
      </p:sp>
      <p:sp>
        <p:nvSpPr>
          <p:cNvPr id="4" name="ヘッダー プレースホルダー 3"/>
          <p:cNvSpPr>
            <a:spLocks noGrp="1"/>
          </p:cNvSpPr>
          <p:nvPr>
            <p:ph type="hdr" sz="quarter" idx="12"/>
          </p:nvPr>
        </p:nvSpPr>
        <p:spPr/>
        <p:txBody>
          <a:bodyPr/>
          <a:lstStyle/>
          <a:p>
            <a:r>
              <a:rPr kumimoji="1" lang="zh-TW" altLang="en-US"/>
              <a:t>歎異抄講座（第５条）</a:t>
            </a:r>
            <a:endParaRPr kumimoji="1" lang="ja-JP" altLang="en-US"/>
          </a:p>
        </p:txBody>
      </p:sp>
    </p:spTree>
    <p:extLst>
      <p:ext uri="{BB962C8B-B14F-4D97-AF65-F5344CB8AC3E}">
        <p14:creationId xmlns:p14="http://schemas.microsoft.com/office/powerpoint/2010/main" val="66481287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defTabSz="914257">
              <a:defRPr/>
            </a:pPr>
            <a:endParaRPr lang="ja-JP" altLang="en-US" sz="1800" dirty="0"/>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94</a:t>
            </a:fld>
            <a:endParaRPr lang="ja-JP" altLang="en-US" dirty="0">
              <a:solidFill>
                <a:prstClr val="black"/>
              </a:solidFill>
            </a:endParaRPr>
          </a:p>
        </p:txBody>
      </p:sp>
    </p:spTree>
    <p:extLst>
      <p:ext uri="{BB962C8B-B14F-4D97-AF65-F5344CB8AC3E}">
        <p14:creationId xmlns:p14="http://schemas.microsoft.com/office/powerpoint/2010/main" val="368672998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800" dirty="0">
              <a:solidFill>
                <a:prstClr val="black"/>
              </a:solidFill>
              <a:latin typeface="游ゴシック" panose="020B0400000000000000" pitchFamily="50" charset="-128"/>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95</a:t>
            </a:fld>
            <a:endParaRPr lang="ja-JP" altLang="en-US" dirty="0">
              <a:solidFill>
                <a:prstClr val="black"/>
              </a:solidFill>
            </a:endParaRPr>
          </a:p>
        </p:txBody>
      </p:sp>
      <p:sp>
        <p:nvSpPr>
          <p:cNvPr id="4" name="ヘッダー プレースホルダー 3"/>
          <p:cNvSpPr>
            <a:spLocks noGrp="1"/>
          </p:cNvSpPr>
          <p:nvPr>
            <p:ph type="hdr" sz="quarter" idx="12"/>
          </p:nvPr>
        </p:nvSpPr>
        <p:spPr/>
        <p:txBody>
          <a:bodyPr/>
          <a:lstStyle/>
          <a:p>
            <a:r>
              <a:rPr kumimoji="1" lang="zh-TW" altLang="en-US"/>
              <a:t>歎異抄講座（第５条）</a:t>
            </a:r>
            <a:endParaRPr kumimoji="1" lang="ja-JP" altLang="en-US"/>
          </a:p>
        </p:txBody>
      </p:sp>
    </p:spTree>
    <p:extLst>
      <p:ext uri="{BB962C8B-B14F-4D97-AF65-F5344CB8AC3E}">
        <p14:creationId xmlns:p14="http://schemas.microsoft.com/office/powerpoint/2010/main" val="287189527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solidFill>
                  <a:prstClr val="black"/>
                </a:solidFill>
                <a:latin typeface="游ゴシック" panose="020B0400000000000000" pitchFamily="50" charset="-128"/>
                <a:ea typeface="游ゴシック" panose="020B0400000000000000" pitchFamily="50" charset="-128"/>
              </a:rPr>
              <a:t>・迷いの世界に帰り来て、あらゆる生きとし生けるものすべてを仏道に向かわせるはたらきを阿弥陀仏から恵まれる。</a:t>
            </a:r>
            <a:endParaRPr lang="en-US" altLang="ja-JP" sz="1800" dirty="0">
              <a:solidFill>
                <a:prstClr val="black"/>
              </a:solidFill>
              <a:latin typeface="游ゴシック" panose="020B0400000000000000" pitchFamily="50" charset="-128"/>
              <a:ea typeface="游ゴシック" panose="020B0400000000000000" pitchFamily="50" charset="-128"/>
            </a:endParaRPr>
          </a:p>
          <a:p>
            <a:endParaRPr lang="en-US" altLang="ja-JP" sz="1800" dirty="0">
              <a:solidFill>
                <a:prstClr val="black"/>
              </a:solidFill>
              <a:latin typeface="游ゴシック" panose="020B0400000000000000" pitchFamily="50" charset="-128"/>
              <a:ea typeface="游ゴシック" panose="020B0400000000000000" pitchFamily="50" charset="-128"/>
            </a:endParaRPr>
          </a:p>
          <a:p>
            <a:endParaRPr lang="en-US" altLang="ja-JP" dirty="0">
              <a:solidFill>
                <a:prstClr val="black"/>
              </a:solidFill>
              <a:latin typeface="游ゴシック" panose="020B0400000000000000" pitchFamily="50" charset="-128"/>
              <a:ea typeface="游ゴシック" panose="020B0400000000000000" pitchFamily="50" charset="-128"/>
            </a:endParaRPr>
          </a:p>
          <a:p>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96</a:t>
            </a:fld>
            <a:endParaRPr lang="ja-JP" altLang="en-US" dirty="0">
              <a:solidFill>
                <a:prstClr val="black"/>
              </a:solidFill>
            </a:endParaRPr>
          </a:p>
        </p:txBody>
      </p:sp>
      <p:sp>
        <p:nvSpPr>
          <p:cNvPr id="4" name="ヘッダー プレースホルダー 3"/>
          <p:cNvSpPr>
            <a:spLocks noGrp="1"/>
          </p:cNvSpPr>
          <p:nvPr>
            <p:ph type="hdr" sz="quarter" idx="12"/>
          </p:nvPr>
        </p:nvSpPr>
        <p:spPr/>
        <p:txBody>
          <a:bodyPr/>
          <a:lstStyle/>
          <a:p>
            <a:r>
              <a:rPr kumimoji="1" lang="zh-TW" altLang="en-US"/>
              <a:t>歎異抄講座（第５条）</a:t>
            </a:r>
            <a:endParaRPr kumimoji="1" lang="ja-JP" altLang="en-US"/>
          </a:p>
        </p:txBody>
      </p:sp>
    </p:spTree>
    <p:extLst>
      <p:ext uri="{BB962C8B-B14F-4D97-AF65-F5344CB8AC3E}">
        <p14:creationId xmlns:p14="http://schemas.microsoft.com/office/powerpoint/2010/main" val="34686586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C522E5-F346-46A2-BC85-918BDD423913}" type="slidenum">
              <a:rPr lang="ja-JP" altLang="en-US" smtClean="0">
                <a:solidFill>
                  <a:prstClr val="black"/>
                </a:solidFill>
              </a:rPr>
              <a:pPr/>
              <a:t>99</a:t>
            </a:fld>
            <a:endParaRPr lang="ja-JP" altLang="en-US" dirty="0">
              <a:solidFill>
                <a:prstClr val="black"/>
              </a:solidFill>
            </a:endParaRPr>
          </a:p>
        </p:txBody>
      </p:sp>
    </p:spTree>
    <p:extLst>
      <p:ext uri="{BB962C8B-B14F-4D97-AF65-F5344CB8AC3E}">
        <p14:creationId xmlns:p14="http://schemas.microsoft.com/office/powerpoint/2010/main" val="30421540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endParaRPr lang="en-US" altLang="ja-JP" sz="1800" dirty="0">
              <a:solidFill>
                <a:prstClr val="black"/>
              </a:solidFill>
              <a:latin typeface="游ゴシック" panose="020B0400000000000000" pitchFamily="50" charset="-128"/>
              <a:ea typeface="游ゴシック" panose="020B0400000000000000" pitchFamily="50" charset="-128"/>
            </a:endParaRPr>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100</a:t>
            </a:fld>
            <a:endParaRPr lang="ja-JP" altLang="en-US" dirty="0">
              <a:solidFill>
                <a:prstClr val="black"/>
              </a:solidFill>
            </a:endParaRPr>
          </a:p>
        </p:txBody>
      </p:sp>
    </p:spTree>
    <p:extLst>
      <p:ext uri="{BB962C8B-B14F-4D97-AF65-F5344CB8AC3E}">
        <p14:creationId xmlns:p14="http://schemas.microsoft.com/office/powerpoint/2010/main" val="375754588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7">
              <a:defRPr/>
            </a:pPr>
            <a:endParaRPr lang="en-US" altLang="ja-JP" sz="1800" dirty="0">
              <a:solidFill>
                <a:srgbClr val="FF0000"/>
              </a:solidFill>
              <a:latin typeface="ＤＦ平成ゴシック体W5" panose="020B0509000000000000" pitchFamily="49" charset="-128"/>
              <a:ea typeface="ＤＦ平成ゴシック体W5" panose="020B0509000000000000" pitchFamily="49" charset="-128"/>
            </a:endParaRPr>
          </a:p>
        </p:txBody>
      </p:sp>
      <p:sp>
        <p:nvSpPr>
          <p:cNvPr id="4" name="ヘッダー プレースホルダー 3"/>
          <p:cNvSpPr>
            <a:spLocks noGrp="1"/>
          </p:cNvSpPr>
          <p:nvPr>
            <p:ph type="hdr" sz="quarter" idx="10"/>
          </p:nvPr>
        </p:nvSpPr>
        <p:spPr/>
        <p:txBody>
          <a:bodyPr/>
          <a:lstStyle/>
          <a:p>
            <a:r>
              <a:rPr lang="zh-TW" altLang="en-US">
                <a:solidFill>
                  <a:prstClr val="black"/>
                </a:solidFill>
              </a:rPr>
              <a:t>歎異抄講座（第５条）</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101</a:t>
            </a:fld>
            <a:endParaRPr lang="ja-JP" altLang="en-US" dirty="0">
              <a:solidFill>
                <a:prstClr val="black"/>
              </a:solidFill>
            </a:endParaRPr>
          </a:p>
        </p:txBody>
      </p:sp>
    </p:spTree>
    <p:extLst>
      <p:ext uri="{BB962C8B-B14F-4D97-AF65-F5344CB8AC3E}">
        <p14:creationId xmlns:p14="http://schemas.microsoft.com/office/powerpoint/2010/main" val="2203657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662495B-5B4A-44F7-B02F-660E21ED209E}" type="datetime1">
              <a:rPr lang="ja-JP" altLang="en-US" smtClean="0">
                <a:solidFill>
                  <a:prstClr val="black">
                    <a:tint val="75000"/>
                  </a:prstClr>
                </a:solidFill>
              </a:rPr>
              <a:t>2024/1/23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785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C2CDEFA-662F-4BF0-AB0D-B11A1F4247C5}" type="datetime1">
              <a:rPr lang="ja-JP" altLang="en-US" smtClean="0">
                <a:solidFill>
                  <a:prstClr val="black">
                    <a:tint val="75000"/>
                  </a:prstClr>
                </a:solidFill>
              </a:rPr>
              <a:t>2024/1/23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51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218174-55F7-4E53-BE21-516872568E4C}" type="datetime1">
              <a:rPr lang="ja-JP" altLang="en-US" smtClean="0">
                <a:solidFill>
                  <a:prstClr val="black">
                    <a:tint val="75000"/>
                  </a:prstClr>
                </a:solidFill>
              </a:rPr>
              <a:pPr/>
              <a:t>2024/1/23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101631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3B7C4A3-7073-4617-8BDF-E11FB16545A5}" type="datetime1">
              <a:rPr lang="ja-JP" altLang="en-US" smtClean="0">
                <a:solidFill>
                  <a:prstClr val="black">
                    <a:tint val="75000"/>
                  </a:prstClr>
                </a:solidFill>
              </a:rPr>
              <a:pPr/>
              <a:t>2024/1/23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020078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2570104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506303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741244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020604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760437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600056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3108150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7089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A33C3E2-7D00-45F3-A014-F759CAC3F377}" type="datetime1">
              <a:rPr lang="ja-JP" altLang="en-US" smtClean="0">
                <a:solidFill>
                  <a:prstClr val="black">
                    <a:tint val="75000"/>
                  </a:prstClr>
                </a:solidFill>
              </a:rPr>
              <a:t>2024/1/23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7168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931229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824069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11765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722509E-ACD8-4F98-B241-91976EC6229A}" type="datetime1">
              <a:rPr lang="ja-JP" altLang="en-US" smtClean="0">
                <a:solidFill>
                  <a:prstClr val="black">
                    <a:tint val="75000"/>
                  </a:prstClr>
                </a:solidFill>
              </a:r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82506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CF135BD-3622-4C89-8A61-A3F2595439A1}" type="datetime1">
              <a:rPr lang="ja-JP" altLang="en-US" smtClean="0">
                <a:solidFill>
                  <a:prstClr val="black">
                    <a:tint val="75000"/>
                  </a:prstClr>
                </a:solidFill>
              </a:r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02356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3E80C88-C06A-4510-A806-A4375589ACFC}" type="datetime1">
              <a:rPr lang="ja-JP" altLang="en-US" smtClean="0">
                <a:solidFill>
                  <a:prstClr val="black">
                    <a:tint val="75000"/>
                  </a:prstClr>
                </a:solidFill>
              </a:r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81867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39FE3E3-1870-4BD8-ADEA-366B06AB62E6}" type="datetime1">
              <a:rPr lang="ja-JP" altLang="en-US" smtClean="0">
                <a:solidFill>
                  <a:prstClr val="black">
                    <a:tint val="75000"/>
                  </a:prstClr>
                </a:solidFill>
              </a:rPr>
              <a:t>2024/1/23</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72201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909EFA2-50B2-41D3-A598-EE45885E0D6D}" type="datetime1">
              <a:rPr lang="ja-JP" altLang="en-US" smtClean="0">
                <a:solidFill>
                  <a:prstClr val="black">
                    <a:tint val="75000"/>
                  </a:prstClr>
                </a:solidFill>
              </a:rPr>
              <a:t>2024/1/23</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62722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14BE925-2527-4076-B1D1-5CFA89226B48}" type="datetime1">
              <a:rPr lang="ja-JP" altLang="en-US" smtClean="0">
                <a:solidFill>
                  <a:prstClr val="black">
                    <a:tint val="75000"/>
                  </a:prstClr>
                </a:solidFill>
              </a:rPr>
              <a:t>2024/1/23</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60909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468F5A2-A1B2-4819-A773-49D4D321443E}" type="datetime1">
              <a:rPr lang="ja-JP" altLang="en-US" smtClean="0">
                <a:solidFill>
                  <a:prstClr val="black">
                    <a:tint val="75000"/>
                  </a:prstClr>
                </a:solidFill>
              </a:rPr>
              <a:t>2024/1/23</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a:xfrm>
            <a:off x="8477126" y="6492875"/>
            <a:ext cx="634330" cy="365125"/>
          </a:xfrm>
        </p:spPr>
        <p:txBody>
          <a:bodyPr/>
          <a:lstStyle>
            <a:lvl1pPr>
              <a:defRPr sz="2000"/>
            </a:lvl1p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05981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F8289D7-EF31-481F-9F52-531ED874B227}" type="datetime1">
              <a:rPr lang="ja-JP" altLang="en-US" smtClean="0">
                <a:solidFill>
                  <a:prstClr val="black">
                    <a:tint val="75000"/>
                  </a:prstClr>
                </a:solidFill>
              </a:rPr>
              <a:t>2024/1/23</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41961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45BE668-3E88-4E3A-8FBE-9D26C2866A57}" type="datetime1">
              <a:rPr lang="ja-JP" altLang="en-US" smtClean="0">
                <a:solidFill>
                  <a:prstClr val="black">
                    <a:tint val="75000"/>
                  </a:prstClr>
                </a:solidFill>
              </a:rPr>
              <a:t>2024/1/23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9073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B7D02CE-9494-4588-A5C0-E265A0724F65}" type="datetime1">
              <a:rPr lang="ja-JP" altLang="en-US" smtClean="0">
                <a:solidFill>
                  <a:prstClr val="black">
                    <a:tint val="75000"/>
                  </a:prstClr>
                </a:solidFill>
              </a:rPr>
              <a:t>2024/1/23</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35229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92F9215-2F85-4251-A299-DB38069E732A}" type="datetime1">
              <a:rPr lang="ja-JP" altLang="en-US" smtClean="0">
                <a:solidFill>
                  <a:prstClr val="black">
                    <a:tint val="75000"/>
                  </a:prstClr>
                </a:solidFill>
              </a:r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74328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FE1A0D5-E77D-43C8-80ED-D54EAF519851}" type="datetime1">
              <a:rPr lang="ja-JP" altLang="en-US" smtClean="0">
                <a:solidFill>
                  <a:prstClr val="black">
                    <a:tint val="75000"/>
                  </a:prstClr>
                </a:solidFill>
              </a:r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89008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5DBEB53-6CC4-4A44-A80D-15D0D70C5E7D}" type="datetime1">
              <a:rPr lang="ja-JP" altLang="en-US" smtClean="0">
                <a:solidFill>
                  <a:prstClr val="black">
                    <a:tint val="75000"/>
                  </a:prstClr>
                </a:solidFill>
              </a:rPr>
              <a:t>2024/1/23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247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9CC8D66-30CA-4A85-8FC1-E60987E00969}" type="datetime1">
              <a:rPr lang="ja-JP" altLang="en-US" smtClean="0">
                <a:solidFill>
                  <a:prstClr val="black">
                    <a:tint val="75000"/>
                  </a:prstClr>
                </a:solidFill>
              </a:rPr>
              <a:t>2024/1/23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1526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E46DC18-A6A4-43F4-8BF4-F56B4A20EA36}" type="datetime1">
              <a:rPr lang="ja-JP" altLang="en-US" smtClean="0">
                <a:solidFill>
                  <a:prstClr val="black">
                    <a:tint val="75000"/>
                  </a:prstClr>
                </a:solidFill>
              </a:rPr>
              <a:t>2024/1/23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8022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1154EB0-A467-454A-9FD9-6062EE3ED300}" type="datetime1">
              <a:rPr lang="ja-JP" altLang="en-US" smtClean="0">
                <a:solidFill>
                  <a:prstClr val="black">
                    <a:tint val="75000"/>
                  </a:prstClr>
                </a:solidFill>
              </a:rPr>
              <a:t>2024/1/23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250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7CB898E-D62F-433C-828E-027ED1461CC2}" type="datetime1">
              <a:rPr lang="ja-JP" altLang="en-US" smtClean="0">
                <a:solidFill>
                  <a:prstClr val="black">
                    <a:tint val="75000"/>
                  </a:prstClr>
                </a:solidFill>
              </a:rPr>
              <a:t>2024/1/23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057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D75448C-9845-404A-8855-8EC3F98F8DE2}" type="datetime1">
              <a:rPr lang="ja-JP" altLang="en-US" smtClean="0">
                <a:solidFill>
                  <a:prstClr val="black">
                    <a:tint val="75000"/>
                  </a:prstClr>
                </a:solidFill>
              </a:rPr>
              <a:t>2024/1/23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7805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260ED55-BA28-466F-897B-F7C12FFE3E45}" type="datetime1">
              <a:rPr lang="ja-JP" altLang="en-US" smtClean="0">
                <a:solidFill>
                  <a:prstClr val="black">
                    <a:tint val="75000"/>
                  </a:prstClr>
                </a:solidFill>
              </a:rPr>
              <a:t>2024/1/23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854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B343917-A399-4536-B09E-5D769275D4A2}" type="datetime1">
              <a:rPr lang="ja-JP" altLang="en-US" smtClean="0">
                <a:solidFill>
                  <a:prstClr val="black">
                    <a:tint val="75000"/>
                  </a:prstClr>
                </a:solidFill>
              </a:rPr>
              <a:t>2024/1/23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5149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C181146-7A54-4D3F-97B9-C33FF6302F78}" type="datetime1">
              <a:rPr lang="ja-JP" altLang="en-US" smtClean="0">
                <a:solidFill>
                  <a:prstClr val="black">
                    <a:tint val="75000"/>
                  </a:prstClr>
                </a:solidFill>
              </a:rPr>
              <a:t>2024/1/23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0320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60BD33E-0F0B-4DFE-A12E-96843341963C}" type="datetime1">
              <a:rPr lang="ja-JP" altLang="en-US" smtClean="0">
                <a:solidFill>
                  <a:prstClr val="black">
                    <a:tint val="75000"/>
                  </a:prstClr>
                </a:solidFill>
              </a:rPr>
              <a:t>2024/1/23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7284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2578F9F-69E9-4086-A126-C6AD1F844F07}" type="datetime1">
              <a:rPr lang="ja-JP" altLang="en-US" smtClean="0">
                <a:solidFill>
                  <a:prstClr val="black">
                    <a:tint val="75000"/>
                  </a:prstClr>
                </a:solidFill>
              </a:rPr>
              <a:t>2024/1/23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015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12417D-D5E6-4625-BF0B-A6A361CF0535}" type="datetime1">
              <a:rPr lang="ja-JP" altLang="en-US" smtClean="0">
                <a:solidFill>
                  <a:prstClr val="black">
                    <a:tint val="75000"/>
                  </a:prstClr>
                </a:solidFill>
              </a:rPr>
              <a:t>2024/1/23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346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99E817-31AF-472A-9BCD-B0EDDEDA955E}"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5254488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DD403FC-8B4A-4EE4-AD9B-B48C406C964D}"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4572946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268BA69-C915-45B0-AAEE-1918243E3566}"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40965069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2FCD406-3AFE-44B1-9B97-C2E92A863590}"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3918583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FDBED7E-7BA1-46F9-A002-2984B68F0A4E}"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190067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F1F23ED-972C-4EFB-920F-5882494671EA}"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355142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AFF7DCA-800A-468E-ADE1-B78D5A54EA14}" type="datetime1">
              <a:rPr lang="ja-JP" altLang="en-US" smtClean="0">
                <a:solidFill>
                  <a:prstClr val="black">
                    <a:tint val="75000"/>
                  </a:prstClr>
                </a:solidFill>
              </a:rPr>
              <a:t>2024/1/23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094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2F2A0E5-325B-45AE-9986-B2639CE3F8A6}"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a:xfrm>
            <a:off x="8477126" y="6492875"/>
            <a:ext cx="634330" cy="365125"/>
          </a:xfrm>
        </p:spPr>
        <p:txBody>
          <a:bodyPr/>
          <a:lstStyle>
            <a:lvl1pPr>
              <a:defRPr sz="2000"/>
            </a:lvl1p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3743566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A62061E-2DDA-4E61-AC88-CB417DAA02FE}"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5315172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53270EA-9A1F-432B-9170-2722263A14CF}"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5231937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8324FB2-2F69-4C28-81BD-D9CE16C84151}"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6354539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77D6253-6D69-4C59-9043-7FCB4644FF45}"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878214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99E817-31AF-472A-9BCD-B0EDDEDA955E}"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00867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DD403FC-8B4A-4EE4-AD9B-B48C406C964D}"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42920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268BA69-C915-45B0-AAEE-1918243E3566}"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63894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2FCD406-3AFE-44B1-9B97-C2E92A863590}"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69555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FDBED7E-7BA1-46F9-A002-2984B68F0A4E}"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56905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7B373D8-0D12-4EAA-BA4E-E5982842303E}" type="datetime1">
              <a:rPr lang="ja-JP" altLang="en-US" smtClean="0">
                <a:solidFill>
                  <a:prstClr val="black">
                    <a:tint val="75000"/>
                  </a:prstClr>
                </a:solidFill>
              </a:rPr>
              <a:t>2024/1/23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774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F1F23ED-972C-4EFB-920F-5882494671EA}"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63389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2F2A0E5-325B-45AE-9986-B2639CE3F8A6}"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a:xfrm>
            <a:off x="8477126" y="6492875"/>
            <a:ext cx="634330" cy="365125"/>
          </a:xfrm>
        </p:spPr>
        <p:txBody>
          <a:bodyPr/>
          <a:lstStyle>
            <a:lvl1pPr>
              <a:defRPr sz="2000"/>
            </a:lvl1p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54941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A62061E-2DDA-4E61-AC88-CB417DAA02FE}"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74460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53270EA-9A1F-432B-9170-2722263A14CF}"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3530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8324FB2-2F69-4C28-81BD-D9CE16C84151}"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04252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77D6253-6D69-4C59-9043-7FCB4644FF45}"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40619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99E817-31AF-472A-9BCD-B0EDDEDA955E}"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3358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DD403FC-8B4A-4EE4-AD9B-B48C406C964D}"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98633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268BA69-C915-45B0-AAEE-1918243E3566}"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66723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2FCD406-3AFE-44B1-9B97-C2E92A863590}"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79589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5A060FC-DD2A-4C48-B293-C0D2569FAB9B}" type="datetime1">
              <a:rPr lang="ja-JP" altLang="en-US" smtClean="0">
                <a:solidFill>
                  <a:prstClr val="black">
                    <a:tint val="75000"/>
                  </a:prstClr>
                </a:solidFill>
              </a:rPr>
              <a:t>2024/1/23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92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FDBED7E-7BA1-46F9-A002-2984B68F0A4E}"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63888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F1F23ED-972C-4EFB-920F-5882494671EA}"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41798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2F2A0E5-325B-45AE-9986-B2639CE3F8A6}"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a:xfrm>
            <a:off x="8477126" y="6492875"/>
            <a:ext cx="634330" cy="365125"/>
          </a:xfrm>
        </p:spPr>
        <p:txBody>
          <a:bodyPr/>
          <a:lstStyle>
            <a:lvl1pPr>
              <a:defRPr sz="2000"/>
            </a:lvl1p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41298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A62061E-2DDA-4E61-AC88-CB417DAA02FE}"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39379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53270EA-9A1F-432B-9170-2722263A14CF}"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60450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8324FB2-2F69-4C28-81BD-D9CE16C84151}"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25864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77D6253-6D69-4C59-9043-7FCB4644FF45}"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73267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86144CF-66A3-46E3-AEE4-4A0E85E3E264}"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8491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E364236-A92F-4F8C-8CDA-27D59508DD95}"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8530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6DA2716-38EB-4774-A105-3AE7C6208378}"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3391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82B4221-BC44-425F-BE92-047E985F8EC4}" type="datetime1">
              <a:rPr lang="ja-JP" altLang="en-US" smtClean="0">
                <a:solidFill>
                  <a:prstClr val="black">
                    <a:tint val="75000"/>
                  </a:prstClr>
                </a:solidFill>
              </a:rPr>
              <a:t>2024/1/23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8655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039A280-64F5-45FC-A8CD-4A35783D9524}"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1606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5869A3C-7B33-4BE1-9E8B-109B40BE03EC}"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5545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673AA9E-A6E9-41B9-BAF5-C0C529F5B5BF}"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6362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4BD8E8C-E821-4B03-9C6B-4BD665B0D6BF}"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6976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D8DD087-1690-4DB1-BD66-22909A9F89B0}"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2514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C09429C-0681-4FC0-A57C-ADEC741EE0FC}"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8111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2271910-F84D-4D45-A7B4-81E84F9A491E}"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0897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37AC06B-9CC4-4B64-8718-0D20B70AECBA}"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9397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13" name="日付プレースホルダー 12"/>
          <p:cNvSpPr>
            <a:spLocks noGrp="1"/>
          </p:cNvSpPr>
          <p:nvPr>
            <p:ph type="dt" sz="half" idx="10"/>
          </p:nvPr>
        </p:nvSpPr>
        <p:spPr/>
        <p:txBody>
          <a:bodyPr/>
          <a:lstStyle/>
          <a:p>
            <a:fld id="{69885DD6-2692-4BED-8A9A-F461B2B2F50B}"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14" name="フッター プレースホルダー 13"/>
          <p:cNvSpPr>
            <a:spLocks noGrp="1"/>
          </p:cNvSpPr>
          <p:nvPr>
            <p:ph type="ftr" sz="quarter" idx="11"/>
          </p:nvPr>
        </p:nvSpPr>
        <p:spPr/>
        <p:txBody>
          <a:bodyPr/>
          <a:lstStyle/>
          <a:p>
            <a:endParaRPr lang="ja-JP" altLang="en-US" dirty="0">
              <a:solidFill>
                <a:prstClr val="black">
                  <a:tint val="75000"/>
                </a:prstClr>
              </a:solidFill>
            </a:endParaRPr>
          </a:p>
        </p:txBody>
      </p:sp>
    </p:spTree>
    <p:extLst>
      <p:ext uri="{BB962C8B-B14F-4D97-AF65-F5344CB8AC3E}">
        <p14:creationId xmlns:p14="http://schemas.microsoft.com/office/powerpoint/2010/main" val="200123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タイトル付きの図">
    <p:spTree>
      <p:nvGrpSpPr>
        <p:cNvPr id="1" name=""/>
        <p:cNvGrpSpPr/>
        <p:nvPr/>
      </p:nvGrpSpPr>
      <p:grpSpPr>
        <a:xfrm>
          <a:off x="0" y="0"/>
          <a:ext cx="0" cy="0"/>
          <a:chOff x="0" y="0"/>
          <a:chExt cx="0" cy="0"/>
        </a:xfrm>
      </p:grpSpPr>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BD62E0F-59EF-4802-A0B5-18EF833AD7A6}"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8" name="タイトル 7"/>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8636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A47D50E-186F-4265-96F7-4B03A2D28ABE}" type="datetime1">
              <a:rPr lang="ja-JP" altLang="en-US" smtClean="0">
                <a:solidFill>
                  <a:prstClr val="black">
                    <a:tint val="75000"/>
                  </a:prstClr>
                </a:solidFill>
              </a:rPr>
              <a:t>2024/1/23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9106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6DFFEB5-870E-45E2-9F3A-33546E509B82}" type="datetime1">
              <a:rPr lang="ja-JP" altLang="en-US" smtClean="0">
                <a:solidFill>
                  <a:prstClr val="black">
                    <a:tint val="75000"/>
                  </a:prstClr>
                </a:solidFill>
              </a:rPr>
              <a:pPr/>
              <a:t>2024/1/23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468215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64146A5-50EB-40D2-B067-FA993382DE8F}" type="datetime1">
              <a:rPr lang="ja-JP" altLang="en-US" smtClean="0">
                <a:solidFill>
                  <a:prstClr val="black">
                    <a:tint val="75000"/>
                  </a:prstClr>
                </a:solidFill>
              </a:rPr>
              <a:pPr/>
              <a:t>2024/1/23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effectLst>
                  <a:glow rad="63500">
                    <a:schemeClr val="bg1"/>
                  </a:glow>
                </a:effectLst>
              </a:defRPr>
            </a:lvl1pPr>
          </a:lstStyle>
          <a:p>
            <a:fld id="{58A805D9-84B0-4BC2-8A4E-42EAC20E1C5F}" type="slidenum">
              <a:rPr lang="ja-JP" altLang="en-US" smtClean="0">
                <a:solidFill>
                  <a:prstClr val="black"/>
                </a:solidFill>
                <a:effectLst>
                  <a:glow rad="63500">
                    <a:prstClr val="white"/>
                  </a:glow>
                </a:effectLst>
              </a:rPr>
              <a:pPr/>
              <a:t>‹#›</a:t>
            </a:fld>
            <a:endParaRPr lang="ja-JP" altLang="en-US" dirty="0">
              <a:solidFill>
                <a:prstClr val="black"/>
              </a:solidFill>
              <a:effectLst>
                <a:glow rad="63500">
                  <a:prstClr val="white"/>
                </a:glow>
              </a:effectLst>
            </a:endParaRPr>
          </a:p>
        </p:txBody>
      </p:sp>
    </p:spTree>
    <p:extLst>
      <p:ext uri="{BB962C8B-B14F-4D97-AF65-F5344CB8AC3E}">
        <p14:creationId xmlns:p14="http://schemas.microsoft.com/office/powerpoint/2010/main" val="25066042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F9CD932-E010-49DE-B8CB-4C7C79019134}" type="datetime1">
              <a:rPr lang="ja-JP" altLang="en-US" smtClean="0">
                <a:solidFill>
                  <a:prstClr val="black">
                    <a:tint val="75000"/>
                  </a:prstClr>
                </a:solidFill>
              </a:rPr>
              <a:pPr/>
              <a:t>2024/1/23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356181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DB9255D-13C7-426B-B654-9357338031AE}" type="datetime1">
              <a:rPr lang="ja-JP" altLang="en-US" smtClean="0">
                <a:solidFill>
                  <a:prstClr val="black">
                    <a:tint val="75000"/>
                  </a:prstClr>
                </a:solidFill>
              </a:rPr>
              <a:pPr/>
              <a:t>2024/1/23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865599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A522EC6-0C82-4FB1-9AC9-A65ACD47CE89}" type="datetime1">
              <a:rPr lang="ja-JP" altLang="en-US" smtClean="0">
                <a:solidFill>
                  <a:prstClr val="black">
                    <a:tint val="75000"/>
                  </a:prstClr>
                </a:solidFill>
              </a:rPr>
              <a:pPr/>
              <a:t>2024/1/23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095381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CD874B3-B244-42F5-8CF3-1039A632B187}" type="datetime1">
              <a:rPr lang="ja-JP" altLang="en-US" smtClean="0">
                <a:solidFill>
                  <a:prstClr val="black">
                    <a:tint val="75000"/>
                  </a:prstClr>
                </a:solidFill>
              </a:rPr>
              <a:pPr/>
              <a:t>2024/1/23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3833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580A45C-C94D-4627-9D16-46CCEEEE5445}" type="datetime1">
              <a:rPr lang="ja-JP" altLang="en-US" smtClean="0">
                <a:solidFill>
                  <a:prstClr val="black">
                    <a:tint val="75000"/>
                  </a:prstClr>
                </a:solidFill>
              </a:rPr>
              <a:pPr/>
              <a:t>2024/1/23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790454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2260A47-4066-4EF3-AC73-EFE61E5F991A}" type="datetime1">
              <a:rPr lang="ja-JP" altLang="en-US" smtClean="0">
                <a:solidFill>
                  <a:prstClr val="black">
                    <a:tint val="75000"/>
                  </a:prstClr>
                </a:solidFill>
              </a:rPr>
              <a:pPr/>
              <a:t>2024/1/23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527462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B8C358D-BA00-49B5-A042-67E11B9A037D}" type="datetime1">
              <a:rPr lang="ja-JP" altLang="en-US" smtClean="0">
                <a:solidFill>
                  <a:prstClr val="black">
                    <a:tint val="75000"/>
                  </a:prstClr>
                </a:solidFill>
              </a:rPr>
              <a:pPr/>
              <a:t>2024/1/23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133913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218174-55F7-4E53-BE21-516872568E4C}" type="datetime1">
              <a:rPr lang="ja-JP" altLang="en-US" smtClean="0">
                <a:solidFill>
                  <a:prstClr val="black">
                    <a:tint val="75000"/>
                  </a:prstClr>
                </a:solidFill>
              </a:rPr>
              <a:pPr/>
              <a:t>2024/1/23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82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AAA75B1-CD58-4E54-9E25-67AE2850C390}" type="datetime1">
              <a:rPr lang="ja-JP" altLang="en-US" smtClean="0">
                <a:solidFill>
                  <a:prstClr val="black">
                    <a:tint val="75000"/>
                  </a:prstClr>
                </a:solidFill>
              </a:rPr>
              <a:t>2024/1/23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3758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3B7C4A3-7073-4617-8BDF-E11FB16545A5}" type="datetime1">
              <a:rPr lang="ja-JP" altLang="en-US" smtClean="0">
                <a:solidFill>
                  <a:prstClr val="black">
                    <a:tint val="75000"/>
                  </a:prstClr>
                </a:solidFill>
              </a:rPr>
              <a:pPr/>
              <a:t>2024/1/23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395826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6DFFEB5-870E-45E2-9F3A-33546E509B82}" type="datetime1">
              <a:rPr lang="ja-JP" altLang="en-US" smtClean="0">
                <a:solidFill>
                  <a:prstClr val="black">
                    <a:tint val="75000"/>
                  </a:prstClr>
                </a:solidFill>
              </a:rPr>
              <a:pPr/>
              <a:t>2024/1/23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06216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64146A5-50EB-40D2-B067-FA993382DE8F}" type="datetime1">
              <a:rPr lang="ja-JP" altLang="en-US" smtClean="0">
                <a:solidFill>
                  <a:prstClr val="black">
                    <a:tint val="75000"/>
                  </a:prstClr>
                </a:solidFill>
              </a:rPr>
              <a:pPr/>
              <a:t>2024/1/23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effectLst>
                  <a:glow rad="63500">
                    <a:schemeClr val="bg1"/>
                  </a:glow>
                </a:effectLst>
              </a:defRPr>
            </a:lvl1pPr>
          </a:lstStyle>
          <a:p>
            <a:fld id="{58A805D9-84B0-4BC2-8A4E-42EAC20E1C5F}" type="slidenum">
              <a:rPr lang="ja-JP" altLang="en-US" smtClean="0">
                <a:solidFill>
                  <a:prstClr val="black"/>
                </a:solidFill>
                <a:effectLst>
                  <a:glow rad="63500">
                    <a:prstClr val="white"/>
                  </a:glow>
                </a:effectLst>
              </a:rPr>
              <a:pPr/>
              <a:t>‹#›</a:t>
            </a:fld>
            <a:endParaRPr lang="ja-JP" altLang="en-US" dirty="0">
              <a:solidFill>
                <a:prstClr val="black"/>
              </a:solidFill>
              <a:effectLst>
                <a:glow rad="63500">
                  <a:prstClr val="white"/>
                </a:glow>
              </a:effectLst>
            </a:endParaRPr>
          </a:p>
        </p:txBody>
      </p:sp>
    </p:spTree>
    <p:extLst>
      <p:ext uri="{BB962C8B-B14F-4D97-AF65-F5344CB8AC3E}">
        <p14:creationId xmlns:p14="http://schemas.microsoft.com/office/powerpoint/2010/main" val="22332170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F9CD932-E010-49DE-B8CB-4C7C79019134}" type="datetime1">
              <a:rPr lang="ja-JP" altLang="en-US" smtClean="0">
                <a:solidFill>
                  <a:prstClr val="black">
                    <a:tint val="75000"/>
                  </a:prstClr>
                </a:solidFill>
              </a:rPr>
              <a:pPr/>
              <a:t>2024/1/23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001133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DB9255D-13C7-426B-B654-9357338031AE}" type="datetime1">
              <a:rPr lang="ja-JP" altLang="en-US" smtClean="0">
                <a:solidFill>
                  <a:prstClr val="black">
                    <a:tint val="75000"/>
                  </a:prstClr>
                </a:solidFill>
              </a:rPr>
              <a:pPr/>
              <a:t>2024/1/23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1403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A522EC6-0C82-4FB1-9AC9-A65ACD47CE89}" type="datetime1">
              <a:rPr lang="ja-JP" altLang="en-US" smtClean="0">
                <a:solidFill>
                  <a:prstClr val="black">
                    <a:tint val="75000"/>
                  </a:prstClr>
                </a:solidFill>
              </a:rPr>
              <a:pPr/>
              <a:t>2024/1/23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39134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CD874B3-B244-42F5-8CF3-1039A632B187}" type="datetime1">
              <a:rPr lang="ja-JP" altLang="en-US" smtClean="0">
                <a:solidFill>
                  <a:prstClr val="black">
                    <a:tint val="75000"/>
                  </a:prstClr>
                </a:solidFill>
              </a:rPr>
              <a:pPr/>
              <a:t>2024/1/23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525726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580A45C-C94D-4627-9D16-46CCEEEE5445}" type="datetime1">
              <a:rPr lang="ja-JP" altLang="en-US" smtClean="0">
                <a:solidFill>
                  <a:prstClr val="black">
                    <a:tint val="75000"/>
                  </a:prstClr>
                </a:solidFill>
              </a:rPr>
              <a:pPr/>
              <a:t>2024/1/23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87700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2260A47-4066-4EF3-AC73-EFE61E5F991A}" type="datetime1">
              <a:rPr lang="ja-JP" altLang="en-US" smtClean="0">
                <a:solidFill>
                  <a:prstClr val="black">
                    <a:tint val="75000"/>
                  </a:prstClr>
                </a:solidFill>
              </a:rPr>
              <a:pPr/>
              <a:t>2024/1/23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626113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B8C358D-BA00-49B5-A042-67E11B9A037D}" type="datetime1">
              <a:rPr lang="ja-JP" altLang="en-US" smtClean="0">
                <a:solidFill>
                  <a:prstClr val="black">
                    <a:tint val="75000"/>
                  </a:prstClr>
                </a:solidFill>
              </a:rPr>
              <a:pPr/>
              <a:t>2024/1/23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64593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0544914-7D39-413D-8701-E2F04B2AE8FC}" type="datetime1">
              <a:rPr lang="ja-JP" altLang="en-US" smtClean="0">
                <a:solidFill>
                  <a:prstClr val="black">
                    <a:tint val="75000"/>
                  </a:prstClr>
                </a:solidFill>
              </a:rPr>
              <a:t>2024/1/23</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78585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BA131-92E9-4F51-8E7C-B99553BFB233}" type="datetimeFigureOut">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5491736"/>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0B021A2-63DF-48E2-83CC-B15BF30B0020}" type="datetime1">
              <a:rPr lang="ja-JP" altLang="en-US" smtClean="0">
                <a:solidFill>
                  <a:prstClr val="black">
                    <a:tint val="75000"/>
                  </a:prstClr>
                </a:solidFill>
              </a:r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8437662" y="6492875"/>
            <a:ext cx="706338" cy="365125"/>
          </a:xfrm>
          <a:prstGeom prst="rect">
            <a:avLst/>
          </a:prstGeom>
        </p:spPr>
        <p:txBody>
          <a:bodyPr vert="horz" lIns="91440" tIns="45720" rIns="91440" bIns="45720" rtlCol="0" anchor="ctr"/>
          <a:lstStyle>
            <a:lvl1pPr algn="r">
              <a:defRPr sz="2000">
                <a:solidFill>
                  <a:schemeClr val="tx1"/>
                </a:solidFill>
              </a:defRPr>
            </a:lvl1p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404842188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02C3A88-2229-4C6C-86B3-46068E633A5B}" type="datetime1">
              <a:rPr lang="ja-JP" altLang="en-US" smtClean="0">
                <a:solidFill>
                  <a:prstClr val="black">
                    <a:tint val="75000"/>
                  </a:prstClr>
                </a:solidFill>
              </a:rPr>
              <a:t>2024/1/23</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1046542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AC449D0-76EE-4B88-94D1-EADD0DCD13BD}"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8437662" y="6492875"/>
            <a:ext cx="706338" cy="365125"/>
          </a:xfrm>
          <a:prstGeom prst="rect">
            <a:avLst/>
          </a:prstGeom>
        </p:spPr>
        <p:txBody>
          <a:bodyPr vert="horz" lIns="91440" tIns="45720" rIns="91440" bIns="45720" rtlCol="0" anchor="ctr"/>
          <a:lstStyle>
            <a:lvl1pPr algn="r">
              <a:defRPr sz="2000">
                <a:solidFill>
                  <a:schemeClr val="tx1"/>
                </a:solidFill>
              </a:defRPr>
            </a:lvl1p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8121936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AC449D0-76EE-4B88-94D1-EADD0DCD13BD}"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8437662" y="6492875"/>
            <a:ext cx="706338" cy="365125"/>
          </a:xfrm>
          <a:prstGeom prst="rect">
            <a:avLst/>
          </a:prstGeom>
        </p:spPr>
        <p:txBody>
          <a:bodyPr vert="horz" lIns="91440" tIns="45720" rIns="91440" bIns="45720" rtlCol="0" anchor="ctr"/>
          <a:lstStyle>
            <a:lvl1pPr algn="r">
              <a:defRPr sz="2000">
                <a:solidFill>
                  <a:schemeClr val="tx1"/>
                </a:solidFill>
              </a:defRPr>
            </a:lvl1p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961142013"/>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AC449D0-76EE-4B88-94D1-EADD0DCD13BD}"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8437662" y="6492875"/>
            <a:ext cx="706338" cy="365125"/>
          </a:xfrm>
          <a:prstGeom prst="rect">
            <a:avLst/>
          </a:prstGeom>
        </p:spPr>
        <p:txBody>
          <a:bodyPr vert="horz" lIns="91440" tIns="45720" rIns="91440" bIns="45720" rtlCol="0" anchor="ctr"/>
          <a:lstStyle>
            <a:lvl1pPr algn="r">
              <a:defRPr sz="2000">
                <a:solidFill>
                  <a:schemeClr val="tx1"/>
                </a:solidFill>
              </a:defRPr>
            </a:lvl1pPr>
          </a:lstStyle>
          <a:p>
            <a:fld id="{11FCAF1E-F1D4-42A7-9A7A-52DB065B753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513715013"/>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游ゴシック" panose="020B0400000000000000" pitchFamily="50" charset="-128"/>
                <a:ea typeface="游ゴシック" panose="020B0400000000000000" pitchFamily="50" charset="-128"/>
              </a:defRPr>
            </a:lvl1pPr>
          </a:lstStyle>
          <a:p>
            <a:fld id="{C6D36784-1DC7-4077-9950-B8AF247A39A5}" type="datetime1">
              <a:rPr lang="ja-JP" altLang="en-US" smtClean="0">
                <a:solidFill>
                  <a:prstClr val="black">
                    <a:tint val="75000"/>
                  </a:prstClr>
                </a:solidFill>
              </a:rPr>
              <a:pPr/>
              <a:t>2024/1/23</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游ゴシック" panose="020B0400000000000000" pitchFamily="50" charset="-128"/>
                <a:ea typeface="游ゴシック" panose="020B0400000000000000" pitchFamily="50" charset="-128"/>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游ゴシック" panose="020B0400000000000000" pitchFamily="50" charset="-128"/>
                <a:ea typeface="游ゴシック" panose="020B0400000000000000" pitchFamily="50" charset="-128"/>
              </a:defRPr>
            </a:lvl1p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367896"/>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spcBef>
          <a:spcPct val="0"/>
        </a:spcBef>
        <a:buNone/>
        <a:defRPr kumimoji="1" sz="4400"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游ゴシック" panose="020B0400000000000000" pitchFamily="50" charset="-128"/>
          <a:ea typeface="游ゴシック" panose="020B04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游ゴシック" panose="020B0400000000000000" pitchFamily="50" charset="-128"/>
          <a:ea typeface="游ゴシック" panose="020B04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游ゴシック" panose="020B0400000000000000" pitchFamily="50" charset="-128"/>
          <a:ea typeface="游ゴシック" panose="020B04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112DC70-A179-46E2-98CD-13431C9E524F}" type="datetime1">
              <a:rPr lang="ja-JP" altLang="en-US" smtClean="0">
                <a:solidFill>
                  <a:prstClr val="black">
                    <a:tint val="75000"/>
                  </a:prstClr>
                </a:solidFill>
              </a:rPr>
              <a:pPr/>
              <a:t>2024/1/23</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2000">
                <a:solidFill>
                  <a:schemeClr val="tx1"/>
                </a:solidFill>
              </a:defRPr>
            </a:lvl1pPr>
          </a:lstStyle>
          <a:p>
            <a:fld id="{58A805D9-84B0-4BC2-8A4E-42EAC20E1C5F}"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067441846"/>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112DC70-A179-46E2-98CD-13431C9E524F}" type="datetime1">
              <a:rPr lang="ja-JP" altLang="en-US" smtClean="0">
                <a:solidFill>
                  <a:prstClr val="black">
                    <a:tint val="75000"/>
                  </a:prstClr>
                </a:solidFill>
              </a:rPr>
              <a:pPr/>
              <a:t>2024/1/23</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2000">
                <a:solidFill>
                  <a:schemeClr val="tx1"/>
                </a:solidFill>
              </a:defRPr>
            </a:lvl1pPr>
          </a:lstStyle>
          <a:p>
            <a:fld id="{58A805D9-84B0-4BC2-8A4E-42EAC20E1C5F}"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477149825"/>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0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8.xml"/><Relationship Id="rId1" Type="http://schemas.openxmlformats.org/officeDocument/2006/relationships/slideLayout" Target="../slideLayouts/slideLayout29.xml"/></Relationships>
</file>

<file path=ppt/slides/_rels/slide10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0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0.xml"/><Relationship Id="rId1" Type="http://schemas.openxmlformats.org/officeDocument/2006/relationships/slideLayout" Target="../slideLayouts/slideLayout29.xml"/><Relationship Id="rId5" Type="http://schemas.openxmlformats.org/officeDocument/2006/relationships/image" Target="../media/image16.png"/><Relationship Id="rId4" Type="http://schemas.openxmlformats.org/officeDocument/2006/relationships/image" Target="../media/image14.emf"/></Relationships>
</file>

<file path=ppt/slides/_rels/slide10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1.xml"/><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9.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9.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9.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5.xml"/><Relationship Id="rId1" Type="http://schemas.openxmlformats.org/officeDocument/2006/relationships/slideLayout" Target="../slideLayouts/slideLayout29.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0.xml"/><Relationship Id="rId1" Type="http://schemas.openxmlformats.org/officeDocument/2006/relationships/slideLayout" Target="../slideLayouts/slideLayout29.xml"/><Relationship Id="rId5" Type="http://schemas.openxmlformats.org/officeDocument/2006/relationships/image" Target="../media/image16.png"/><Relationship Id="rId4" Type="http://schemas.openxmlformats.org/officeDocument/2006/relationships/image" Target="../media/image15.png"/></Relationships>
</file>

<file path=ppt/slides/_rels/slide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1.xml"/><Relationship Id="rId1" Type="http://schemas.openxmlformats.org/officeDocument/2006/relationships/slideLayout" Target="../slideLayouts/slideLayout86.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2.xml"/><Relationship Id="rId1" Type="http://schemas.openxmlformats.org/officeDocument/2006/relationships/slideLayout" Target="../slideLayouts/slideLayout9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4.xml"/><Relationship Id="rId1" Type="http://schemas.openxmlformats.org/officeDocument/2006/relationships/slideLayout" Target="../slideLayouts/slideLayout40.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1.xml"/></Relationships>
</file>

<file path=ppt/slides/_rels/slide7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7.xml"/><Relationship Id="rId1" Type="http://schemas.openxmlformats.org/officeDocument/2006/relationships/slideLayout" Target="../slideLayouts/slideLayout6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9.xml"/></Relationships>
</file>

<file path=ppt/slides/_rels/slide8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3.xml"/><Relationship Id="rId1" Type="http://schemas.openxmlformats.org/officeDocument/2006/relationships/slideLayout" Target="../slideLayouts/slideLayout2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84.xml"/><Relationship Id="rId1" Type="http://schemas.openxmlformats.org/officeDocument/2006/relationships/slideLayout" Target="../slideLayouts/slideLayout2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emf"/></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6.xml"/><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3.xml"/><Relationship Id="rId1" Type="http://schemas.openxmlformats.org/officeDocument/2006/relationships/slideLayout" Target="../slideLayouts/slideLayout29.xml"/><Relationship Id="rId5" Type="http://schemas.openxmlformats.org/officeDocument/2006/relationships/image" Target="../media/image42.png"/><Relationship Id="rId4" Type="http://schemas.openxmlformats.org/officeDocument/2006/relationships/image" Target="../media/image41.jpeg"/></Relationships>
</file>

<file path=ppt/slides/_rels/slide9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4.xml"/><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5.xml"/><Relationship Id="rId1" Type="http://schemas.openxmlformats.org/officeDocument/2006/relationships/slideLayout" Target="../slideLayouts/slideLayout29.xml"/><Relationship Id="rId5" Type="http://schemas.openxmlformats.org/officeDocument/2006/relationships/image" Target="../media/image15.png"/><Relationship Id="rId4" Type="http://schemas.openxmlformats.org/officeDocument/2006/relationships/image" Target="../media/image42.png"/></Relationships>
</file>

<file path=ppt/slides/_rels/slide9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6.xml"/><Relationship Id="rId1" Type="http://schemas.openxmlformats.org/officeDocument/2006/relationships/slideLayout" Target="../slideLayouts/slideLayout29.xml"/><Relationship Id="rId5" Type="http://schemas.openxmlformats.org/officeDocument/2006/relationships/image" Target="../media/image15.png"/><Relationship Id="rId4" Type="http://schemas.openxmlformats.org/officeDocument/2006/relationships/image" Target="../media/image41.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7.xml"/><Relationship Id="rId1" Type="http://schemas.openxmlformats.org/officeDocument/2006/relationships/slideLayout" Target="../slideLayouts/slideLayout73.xml"/><Relationship Id="rId6" Type="http://schemas.openxmlformats.org/officeDocument/2006/relationships/image" Target="../media/image15.png"/><Relationship Id="rId5" Type="http://schemas.openxmlformats.org/officeDocument/2006/relationships/image" Target="../media/image44.jpe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4D642"/>
        </a:solidFill>
        <a:effectLst/>
      </p:bgPr>
    </p:bg>
    <p:spTree>
      <p:nvGrpSpPr>
        <p:cNvPr id="1" name=""/>
        <p:cNvGrpSpPr/>
        <p:nvPr/>
      </p:nvGrpSpPr>
      <p:grpSpPr>
        <a:xfrm>
          <a:off x="0" y="0"/>
          <a:ext cx="0" cy="0"/>
          <a:chOff x="0" y="0"/>
          <a:chExt cx="0" cy="0"/>
        </a:xfrm>
      </p:grpSpPr>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2331" y="89529"/>
            <a:ext cx="4114337" cy="3555495"/>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 name="タイトル 1"/>
          <p:cNvSpPr>
            <a:spLocks noGrp="1"/>
          </p:cNvSpPr>
          <p:nvPr>
            <p:ph type="ctrTitle"/>
          </p:nvPr>
        </p:nvSpPr>
        <p:spPr>
          <a:xfrm>
            <a:off x="1655330" y="969636"/>
            <a:ext cx="4536504" cy="1296144"/>
          </a:xfrm>
          <a:noFill/>
          <a:ln>
            <a:noFill/>
          </a:ln>
        </p:spPr>
        <p:txBody>
          <a:bodyPr>
            <a:noAutofit/>
          </a:bodyPr>
          <a:lstStyle/>
          <a:p>
            <a:pPr algn="l"/>
            <a:r>
              <a:rPr lang="ja-JP" altLang="en-US" sz="6000" b="1" dirty="0">
                <a:solidFill>
                  <a:schemeClr val="bg1">
                    <a:lumMod val="65000"/>
                  </a:schemeClr>
                </a:solidFill>
                <a:effectLst>
                  <a:glow rad="127000">
                    <a:schemeClr val="bg1"/>
                  </a:glow>
                </a:effectLst>
                <a:latin typeface="游ゴシック" panose="020B0400000000000000" pitchFamily="50" charset="-128"/>
                <a:ea typeface="游ゴシック" panose="020B0400000000000000" pitchFamily="50" charset="-128"/>
              </a:rPr>
              <a:t>めて学ぶ</a:t>
            </a:r>
            <a:endParaRPr kumimoji="1" lang="ja-JP" altLang="en-US" sz="6000" b="1" dirty="0">
              <a:solidFill>
                <a:schemeClr val="bg1">
                  <a:lumMod val="65000"/>
                </a:schemeClr>
              </a:solidFill>
              <a:effectLst>
                <a:glow rad="127000">
                  <a:schemeClr val="bg1"/>
                </a:glow>
              </a:effectLst>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382025" y="603974"/>
            <a:ext cx="1345151" cy="1631216"/>
          </a:xfrm>
          <a:prstGeom prst="rect">
            <a:avLst/>
          </a:prstGeom>
          <a:noFill/>
          <a:effectLst>
            <a:glow rad="228600">
              <a:schemeClr val="accent5">
                <a:satMod val="175000"/>
                <a:alpha val="40000"/>
              </a:schemeClr>
            </a:glow>
          </a:effectLst>
        </p:spPr>
        <p:txBody>
          <a:bodyPr wrap="square" rtlCol="0">
            <a:spAutoFit/>
          </a:bodyPr>
          <a:lstStyle/>
          <a:p>
            <a:pPr>
              <a:defRPr/>
            </a:pPr>
            <a:r>
              <a:rPr lang="ja-JP" altLang="en-US" sz="10000" b="1" dirty="0">
                <a:solidFill>
                  <a:srgbClr val="FC10C9"/>
                </a:solidFill>
                <a:effectLst>
                  <a:glow rad="127000">
                    <a:prstClr val="white"/>
                  </a:glow>
                </a:effectLst>
                <a:latin typeface="HGP行書体" panose="03000600000000000000" pitchFamily="66" charset="-128"/>
                <a:ea typeface="游ゴシック" panose="020B0400000000000000" pitchFamily="50" charset="-128"/>
              </a:rPr>
              <a:t>初</a:t>
            </a:r>
            <a:endParaRPr lang="ja-JP" altLang="en-US" sz="10000" b="1" dirty="0">
              <a:solidFill>
                <a:srgbClr val="FC10C9"/>
              </a:solidFill>
              <a:effectLst>
                <a:glow rad="127000">
                  <a:prstClr val="white"/>
                </a:glow>
              </a:effectLst>
              <a:ea typeface="游ゴシック" panose="020B0400000000000000" pitchFamily="50" charset="-128"/>
            </a:endParaRPr>
          </a:p>
        </p:txBody>
      </p:sp>
      <p:pic>
        <p:nvPicPr>
          <p:cNvPr id="13" name="図 1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80178" y="3787814"/>
            <a:ext cx="5102370" cy="3209830"/>
          </a:xfrm>
          <a:prstGeom prst="rect">
            <a:avLst/>
          </a:prstGeom>
          <a:solidFill>
            <a:srgbClr val="FFFFFF">
              <a:shade val="85000"/>
            </a:srgbClr>
          </a:solidFill>
          <a:effectLst>
            <a:softEdge rad="127000"/>
          </a:effectLst>
        </p:spPr>
      </p:pic>
      <p:sp>
        <p:nvSpPr>
          <p:cNvPr id="7" name="テキスト ボックス 6"/>
          <p:cNvSpPr txBox="1"/>
          <p:nvPr/>
        </p:nvSpPr>
        <p:spPr>
          <a:xfrm>
            <a:off x="-180528" y="2138342"/>
            <a:ext cx="9577064" cy="1631216"/>
          </a:xfrm>
          <a:prstGeom prst="rect">
            <a:avLst/>
          </a:prstGeom>
          <a:noFill/>
          <a:effectLst>
            <a:softEdge rad="63500"/>
          </a:effectLst>
        </p:spPr>
        <p:txBody>
          <a:bodyPr wrap="square" rtlCol="0">
            <a:spAutoFit/>
          </a:bodyPr>
          <a:lstStyle/>
          <a:p>
            <a:pPr>
              <a:defRPr/>
            </a:pPr>
            <a:r>
              <a:rPr lang="en-US" altLang="ja-JP" sz="10000" b="1" dirty="0">
                <a:solidFill>
                  <a:prstClr val="white">
                    <a:lumMod val="65000"/>
                  </a:prstClr>
                </a:solidFill>
                <a:effectLst>
                  <a:glow rad="127000">
                    <a:prstClr val="white"/>
                  </a:glow>
                </a:effectLst>
                <a:latin typeface="游ゴシック" panose="020B0400000000000000" pitchFamily="50" charset="-128"/>
                <a:ea typeface="游ゴシック" panose="020B0400000000000000" pitchFamily="50" charset="-128"/>
              </a:rPr>
              <a:t>『</a:t>
            </a:r>
            <a:r>
              <a:rPr lang="ja-JP" altLang="en-US" sz="10000" b="1" dirty="0">
                <a:solidFill>
                  <a:srgbClr val="FC10C9"/>
                </a:solidFill>
                <a:effectLst>
                  <a:glow rad="127000">
                    <a:prstClr val="white"/>
                  </a:glow>
                </a:effectLst>
                <a:latin typeface="游ゴシック" panose="020B0400000000000000" pitchFamily="50" charset="-128"/>
                <a:ea typeface="游ゴシック" panose="020B0400000000000000" pitchFamily="50" charset="-128"/>
              </a:rPr>
              <a:t>歎</a:t>
            </a:r>
            <a:r>
              <a:rPr lang="ja-JP" altLang="en-US" sz="10000" b="1" dirty="0">
                <a:solidFill>
                  <a:prstClr val="white">
                    <a:lumMod val="65000"/>
                  </a:prstClr>
                </a:solidFill>
                <a:effectLst>
                  <a:glow rad="127000">
                    <a:prstClr val="white"/>
                  </a:glow>
                </a:effectLst>
                <a:latin typeface="游ゴシック" panose="020B0400000000000000" pitchFamily="50" charset="-128"/>
                <a:ea typeface="游ゴシック" panose="020B0400000000000000" pitchFamily="50" charset="-128"/>
              </a:rPr>
              <a:t>異抄</a:t>
            </a:r>
            <a:r>
              <a:rPr lang="en-US" altLang="ja-JP" sz="10000" b="1" dirty="0">
                <a:solidFill>
                  <a:prstClr val="white">
                    <a:lumMod val="65000"/>
                  </a:prstClr>
                </a:solidFill>
                <a:effectLst>
                  <a:glow rad="127000">
                    <a:prstClr val="white"/>
                  </a:glow>
                </a:effectLst>
                <a:latin typeface="游ゴシック" panose="020B0400000000000000" pitchFamily="50" charset="-128"/>
                <a:ea typeface="游ゴシック" panose="020B0400000000000000" pitchFamily="50" charset="-128"/>
              </a:rPr>
              <a:t>』</a:t>
            </a:r>
            <a:r>
              <a:rPr lang="ja-JP" altLang="en-US" sz="8000" b="1" dirty="0">
                <a:solidFill>
                  <a:prstClr val="white">
                    <a:lumMod val="65000"/>
                  </a:prstClr>
                </a:solidFill>
                <a:effectLst>
                  <a:glow rad="127000">
                    <a:prstClr val="white"/>
                  </a:glow>
                </a:effectLst>
                <a:latin typeface="游ゴシック" panose="020B0400000000000000" pitchFamily="50" charset="-128"/>
                <a:ea typeface="游ゴシック" panose="020B0400000000000000" pitchFamily="50" charset="-128"/>
              </a:rPr>
              <a:t>講座</a:t>
            </a:r>
            <a:endParaRPr lang="ja-JP" altLang="en-US" sz="8000" b="1" dirty="0">
              <a:solidFill>
                <a:prstClr val="white">
                  <a:lumMod val="65000"/>
                </a:prstClr>
              </a:solidFill>
              <a:effectLst>
                <a:glow rad="127000">
                  <a:prstClr val="white"/>
                </a:glow>
              </a:effectLst>
            </a:endParaRPr>
          </a:p>
        </p:txBody>
      </p:sp>
      <p:sp>
        <p:nvSpPr>
          <p:cNvPr id="10" name="テキスト ボックス 9">
            <a:extLst>
              <a:ext uri="{FF2B5EF4-FFF2-40B4-BE49-F238E27FC236}">
                <a16:creationId xmlns:a16="http://schemas.microsoft.com/office/drawing/2014/main" id="{AAED5958-FB8B-4EEA-9DB4-B43F1C87EFF7}"/>
              </a:ext>
            </a:extLst>
          </p:cNvPr>
          <p:cNvSpPr txBox="1"/>
          <p:nvPr/>
        </p:nvSpPr>
        <p:spPr>
          <a:xfrm>
            <a:off x="4319803" y="4686442"/>
            <a:ext cx="4543978" cy="523220"/>
          </a:xfrm>
          <a:prstGeom prst="rect">
            <a:avLst/>
          </a:prstGeom>
          <a:noFill/>
        </p:spPr>
        <p:txBody>
          <a:bodyPr wrap="square">
            <a:spAutoFit/>
          </a:bodyPr>
          <a:lstStyle/>
          <a:p>
            <a:r>
              <a:rPr lang="ja-JP" altLang="en-US" sz="2800" b="1" dirty="0">
                <a:solidFill>
                  <a:prstClr val="white">
                    <a:lumMod val="50000"/>
                  </a:prstClr>
                </a:solidFill>
                <a:effectLst>
                  <a:glow rad="127000">
                    <a:prstClr val="white"/>
                  </a:glow>
                </a:effectLst>
                <a:latin typeface="游ゴシック" panose="020B0400000000000000" pitchFamily="50" charset="-128"/>
                <a:ea typeface="游ゴシック" panose="020B0400000000000000" pitchFamily="50" charset="-128"/>
              </a:rPr>
              <a:t>第五条　追善供養と念仏</a:t>
            </a:r>
            <a:endParaRPr lang="en-US" altLang="ja-JP" sz="2800" b="1" dirty="0">
              <a:solidFill>
                <a:prstClr val="white">
                  <a:lumMod val="50000"/>
                </a:prstClr>
              </a:solidFill>
              <a:effectLst>
                <a:glow rad="127000">
                  <a:prstClr val="white"/>
                </a:glow>
              </a:effectLst>
              <a:latin typeface="游ゴシック" panose="020B0400000000000000" pitchFamily="50" charset="-128"/>
              <a:ea typeface="游ゴシック" panose="020B0400000000000000" pitchFamily="50" charset="-128"/>
            </a:endParaRPr>
          </a:p>
        </p:txBody>
      </p:sp>
      <p:sp>
        <p:nvSpPr>
          <p:cNvPr id="11" name="正方形/長方形 10"/>
          <p:cNvSpPr/>
          <p:nvPr/>
        </p:nvSpPr>
        <p:spPr>
          <a:xfrm>
            <a:off x="3965841" y="3956370"/>
            <a:ext cx="1284326" cy="425972"/>
          </a:xfrm>
          <a:prstGeom prst="rect">
            <a:avLst/>
          </a:prstGeom>
          <a:solidFill>
            <a:srgbClr val="002060"/>
          </a:solidFill>
        </p:spPr>
        <p:txBody>
          <a:bodyPr wrap="none">
            <a:noAutofit/>
          </a:bodyPr>
          <a:lstStyle/>
          <a:p>
            <a:r>
              <a:rPr lang="ja-JP" altLang="en-US" sz="2400" b="1" dirty="0">
                <a:solidFill>
                  <a:prstClr val="white"/>
                </a:solidFill>
                <a:latin typeface="游ゴシック" panose="020B0400000000000000" pitchFamily="50" charset="-128"/>
                <a:ea typeface="游ゴシック" panose="020B0400000000000000" pitchFamily="50" charset="-128"/>
              </a:rPr>
              <a:t>第６ 回</a:t>
            </a:r>
            <a:endParaRPr lang="en-US" altLang="ja-JP" sz="2400" b="1" dirty="0">
              <a:solidFill>
                <a:prstClr val="white"/>
              </a:solidFill>
              <a:latin typeface="游ゴシック" panose="020B0400000000000000" pitchFamily="50" charset="-128"/>
              <a:ea typeface="游ゴシック" panose="020B0400000000000000" pitchFamily="50" charset="-128"/>
            </a:endParaRPr>
          </a:p>
        </p:txBody>
      </p:sp>
      <p:sp>
        <p:nvSpPr>
          <p:cNvPr id="12" name="サブタイトル 2"/>
          <p:cNvSpPr txBox="1">
            <a:spLocks/>
          </p:cNvSpPr>
          <p:nvPr/>
        </p:nvSpPr>
        <p:spPr>
          <a:xfrm>
            <a:off x="4482406" y="5513762"/>
            <a:ext cx="4608512" cy="13192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2800" dirty="0">
                <a:solidFill>
                  <a:schemeClr val="bg1"/>
                </a:solidFill>
                <a:effectLst/>
                <a:ea typeface="游ゴシック" panose="020B0400000000000000" pitchFamily="50" charset="-128"/>
              </a:rPr>
              <a:t>●年●月●日（●）</a:t>
            </a:r>
            <a:endParaRPr lang="en-US" altLang="ja-JP" sz="2800" dirty="0">
              <a:solidFill>
                <a:schemeClr val="bg1"/>
              </a:solidFill>
              <a:effectLst/>
              <a:ea typeface="游ゴシック" panose="020B0400000000000000" pitchFamily="50" charset="-128"/>
            </a:endParaRPr>
          </a:p>
          <a:p>
            <a:r>
              <a:rPr lang="ja-JP" altLang="en-US" sz="2800" dirty="0">
                <a:solidFill>
                  <a:schemeClr val="bg1"/>
                </a:solidFill>
                <a:effectLst/>
                <a:ea typeface="游ゴシック" panose="020B0400000000000000" pitchFamily="50" charset="-128"/>
              </a:rPr>
              <a:t>　　　　●●●●</a:t>
            </a:r>
          </a:p>
        </p:txBody>
      </p:sp>
    </p:spTree>
    <p:extLst>
      <p:ext uri="{BB962C8B-B14F-4D97-AF65-F5344CB8AC3E}">
        <p14:creationId xmlns:p14="http://schemas.microsoft.com/office/powerpoint/2010/main" val="2838610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337687" y="459760"/>
            <a:ext cx="4557786" cy="1323439"/>
          </a:xfrm>
          <a:prstGeom prst="rect">
            <a:avLst/>
          </a:prstGeom>
          <a:solidFill>
            <a:schemeClr val="accent4">
              <a:lumMod val="40000"/>
              <a:lumOff val="60000"/>
            </a:schemeClr>
          </a:solidFill>
          <a:effectLst>
            <a:softEdge rad="63500"/>
          </a:effectLst>
        </p:spPr>
        <p:txBody>
          <a:bodyPr vert="horz" wrap="square" rtlCol="0">
            <a:spAutoFit/>
          </a:bodyPr>
          <a:lstStyle/>
          <a:p>
            <a:r>
              <a:rPr lang="ja-JP" altLang="en-US" sz="8000" b="1" dirty="0">
                <a:solidFill>
                  <a:srgbClr val="FF0000"/>
                </a:solidFill>
                <a:latin typeface="游ゴシック" panose="020B0400000000000000" pitchFamily="50" charset="-128"/>
                <a:ea typeface="游ゴシック" panose="020B0400000000000000" pitchFamily="50" charset="-128"/>
              </a:rPr>
              <a:t>追善</a:t>
            </a:r>
            <a:r>
              <a:rPr lang="ja-JP" altLang="en-US" sz="8000" b="1" dirty="0">
                <a:solidFill>
                  <a:prstClr val="black"/>
                </a:solidFill>
                <a:latin typeface="游ゴシック" panose="020B0400000000000000" pitchFamily="50" charset="-128"/>
                <a:ea typeface="游ゴシック" panose="020B0400000000000000" pitchFamily="50" charset="-128"/>
              </a:rPr>
              <a:t>供養</a:t>
            </a:r>
            <a:r>
              <a:rPr lang="ja-JP" altLang="en-US" sz="5400" b="1" dirty="0">
                <a:solidFill>
                  <a:prstClr val="black"/>
                </a:solidFill>
              </a:rPr>
              <a:t>　</a:t>
            </a:r>
            <a:r>
              <a:rPr lang="ja-JP" altLang="en-US" sz="2800" b="1" dirty="0">
                <a:solidFill>
                  <a:prstClr val="black"/>
                </a:solidFill>
              </a:rPr>
              <a:t>　　　　　　　　</a:t>
            </a:r>
            <a:endParaRPr lang="ja-JP" altLang="en-US" sz="4800" b="1" dirty="0">
              <a:solidFill>
                <a:prstClr val="black"/>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576115" y="2208654"/>
            <a:ext cx="8349521" cy="3785652"/>
          </a:xfrm>
          <a:prstGeom prst="rect">
            <a:avLst/>
          </a:prstGeom>
        </p:spPr>
        <p:txBody>
          <a:bodyPr vert="horz" wrap="square">
            <a:spAutoFit/>
          </a:bodyPr>
          <a:lstStyle/>
          <a:p>
            <a:r>
              <a:rPr lang="ja-JP" altLang="en-US" sz="6000" b="1" dirty="0">
                <a:latin typeface="游ゴシック" panose="020B0400000000000000" pitchFamily="50" charset="-128"/>
                <a:ea typeface="游ゴシック" panose="020B0400000000000000" pitchFamily="50" charset="-128"/>
              </a:rPr>
              <a:t>人の死後、死者に縁のある生存者が、その</a:t>
            </a:r>
            <a:r>
              <a:rPr lang="ja-JP" altLang="en-US" sz="6000" b="1" dirty="0">
                <a:solidFill>
                  <a:srgbClr val="FF0000"/>
                </a:solidFill>
                <a:latin typeface="游ゴシック" panose="020B0400000000000000" pitchFamily="50" charset="-128"/>
                <a:ea typeface="游ゴシック" panose="020B0400000000000000" pitchFamily="50" charset="-128"/>
              </a:rPr>
              <a:t>死者のため</a:t>
            </a:r>
            <a:r>
              <a:rPr lang="ja-JP" altLang="en-US" sz="6000" b="1" dirty="0">
                <a:latin typeface="游ゴシック" panose="020B0400000000000000" pitchFamily="50" charset="-128"/>
                <a:ea typeface="游ゴシック" panose="020B0400000000000000" pitchFamily="50" charset="-128"/>
              </a:rPr>
              <a:t>にあとから</a:t>
            </a:r>
            <a:r>
              <a:rPr lang="ja-JP" altLang="en-US" sz="6000" b="1" dirty="0">
                <a:solidFill>
                  <a:srgbClr val="FF0000"/>
                </a:solidFill>
                <a:latin typeface="游ゴシック" panose="020B0400000000000000" pitchFamily="50" charset="-128"/>
                <a:ea typeface="游ゴシック" panose="020B0400000000000000" pitchFamily="50" charset="-128"/>
              </a:rPr>
              <a:t>追</a:t>
            </a:r>
            <a:r>
              <a:rPr lang="ja-JP" altLang="en-US" sz="6000" b="1" dirty="0">
                <a:latin typeface="游ゴシック" panose="020B0400000000000000" pitchFamily="50" charset="-128"/>
                <a:ea typeface="游ゴシック" panose="020B0400000000000000" pitchFamily="50" charset="-128"/>
              </a:rPr>
              <a:t>って</a:t>
            </a:r>
            <a:r>
              <a:rPr lang="ja-JP" altLang="en-US" sz="6000" b="1" dirty="0">
                <a:solidFill>
                  <a:srgbClr val="FF0000"/>
                </a:solidFill>
                <a:latin typeface="游ゴシック" panose="020B0400000000000000" pitchFamily="50" charset="-128"/>
                <a:ea typeface="游ゴシック" panose="020B0400000000000000" pitchFamily="50" charset="-128"/>
              </a:rPr>
              <a:t>善</a:t>
            </a:r>
            <a:r>
              <a:rPr lang="ja-JP" altLang="en-US" sz="6000" b="1" dirty="0">
                <a:latin typeface="游ゴシック" panose="020B0400000000000000" pitchFamily="50" charset="-128"/>
                <a:ea typeface="游ゴシック" panose="020B0400000000000000" pitchFamily="50" charset="-128"/>
              </a:rPr>
              <a:t>事を行うこと。</a:t>
            </a:r>
          </a:p>
        </p:txBody>
      </p:sp>
    </p:spTree>
    <p:extLst>
      <p:ext uri="{BB962C8B-B14F-4D97-AF65-F5344CB8AC3E}">
        <p14:creationId xmlns:p14="http://schemas.microsoft.com/office/powerpoint/2010/main" val="207094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351466" y="135231"/>
            <a:ext cx="1661993" cy="6407004"/>
          </a:xfrm>
          <a:prstGeom prst="rect">
            <a:avLst/>
          </a:prstGeom>
          <a:gradFill>
            <a:gsLst>
              <a:gs pos="0">
                <a:srgbClr val="00FFFF">
                  <a:tint val="66000"/>
                  <a:satMod val="160000"/>
                </a:srgbClr>
              </a:gs>
              <a:gs pos="50000">
                <a:srgbClr val="00FFFF">
                  <a:tint val="44500"/>
                  <a:satMod val="160000"/>
                </a:srgbClr>
              </a:gs>
              <a:gs pos="100000">
                <a:srgbClr val="00FFFF">
                  <a:tint val="23500"/>
                  <a:satMod val="160000"/>
                </a:srgbClr>
              </a:gs>
            </a:gsLst>
            <a:lin ang="16200000" scaled="1"/>
          </a:gradFill>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まづ</a:t>
            </a:r>
            <a:r>
              <a:rPr lang="ja-JP" altLang="en-US" sz="4800" b="1" dirty="0">
                <a:solidFill>
                  <a:srgbClr val="FF0000"/>
                </a:solidFill>
                <a:latin typeface="游ゴシック" panose="020B0400000000000000" pitchFamily="50" charset="-128"/>
                <a:ea typeface="游ゴシック" panose="020B0400000000000000" pitchFamily="50" charset="-128"/>
              </a:rPr>
              <a:t>有縁を</a:t>
            </a:r>
            <a:r>
              <a:rPr lang="ja-JP" altLang="en-US" sz="4800" b="1" dirty="0" err="1">
                <a:solidFill>
                  <a:srgbClr val="FF0000"/>
                </a:solidFill>
                <a:latin typeface="游ゴシック" panose="020B0400000000000000" pitchFamily="50" charset="-128"/>
                <a:ea typeface="游ゴシック" panose="020B0400000000000000" pitchFamily="50" charset="-128"/>
              </a:rPr>
              <a:t>度すべき</a:t>
            </a:r>
            <a:r>
              <a:rPr lang="ja-JP" altLang="en-US" sz="4800" b="1" dirty="0">
                <a:solidFill>
                  <a:prstClr val="black"/>
                </a:solidFill>
                <a:latin typeface="游ゴシック" panose="020B0400000000000000" pitchFamily="50" charset="-128"/>
                <a:ea typeface="游ゴシック" panose="020B0400000000000000" pitchFamily="50" charset="-128"/>
              </a:rPr>
              <a:t>なりと云々。</a:t>
            </a:r>
          </a:p>
        </p:txBody>
      </p:sp>
      <p:sp>
        <p:nvSpPr>
          <p:cNvPr id="6" name="正方形/長方形 5"/>
          <p:cNvSpPr/>
          <p:nvPr/>
        </p:nvSpPr>
        <p:spPr>
          <a:xfrm>
            <a:off x="4772249" y="148542"/>
            <a:ext cx="2215991" cy="6407004"/>
          </a:xfrm>
          <a:prstGeom prst="rect">
            <a:avLst/>
          </a:prstGeom>
        </p:spPr>
        <p:txBody>
          <a:bodyPr vert="eaVert" wrap="square">
            <a:spAutoFit/>
          </a:bodyPr>
          <a:lstStyle/>
          <a:p>
            <a:r>
              <a:rPr lang="ja-JP" altLang="en-US" sz="4400" b="1" dirty="0">
                <a:solidFill>
                  <a:prstClr val="black"/>
                </a:solidFill>
                <a:latin typeface="游ゴシック" panose="020B0400000000000000" pitchFamily="50" charset="-128"/>
                <a:ea typeface="游ゴシック" panose="020B0400000000000000" pitchFamily="50" charset="-128"/>
              </a:rPr>
              <a:t>何よりもまず</a:t>
            </a:r>
            <a:r>
              <a:rPr lang="ja-JP" altLang="en-US" sz="4400" b="1" dirty="0">
                <a:solidFill>
                  <a:srgbClr val="FF0000"/>
                </a:solidFill>
                <a:latin typeface="游ゴシック" panose="020B0400000000000000" pitchFamily="50" charset="-128"/>
                <a:ea typeface="游ゴシック" panose="020B0400000000000000" pitchFamily="50" charset="-128"/>
              </a:rPr>
              <a:t>縁のある人々を救う</a:t>
            </a:r>
            <a:r>
              <a:rPr lang="ja-JP" altLang="en-US" sz="4400" b="1" dirty="0">
                <a:solidFill>
                  <a:prstClr val="black"/>
                </a:solidFill>
                <a:latin typeface="游ゴシック" panose="020B0400000000000000" pitchFamily="50" charset="-128"/>
                <a:ea typeface="游ゴシック" panose="020B0400000000000000" pitchFamily="50" charset="-128"/>
              </a:rPr>
              <a:t>ことができるのです。</a:t>
            </a:r>
            <a:endParaRPr lang="en-US" altLang="ja-JP" sz="4400" b="1" dirty="0">
              <a:solidFill>
                <a:prstClr val="black"/>
              </a:solidFill>
              <a:latin typeface="游ゴシック" panose="020B0400000000000000" pitchFamily="50" charset="-128"/>
              <a:ea typeface="游ゴシック" panose="020B0400000000000000" pitchFamily="50" charset="-128"/>
            </a:endParaRPr>
          </a:p>
        </p:txBody>
      </p:sp>
      <p:sp>
        <p:nvSpPr>
          <p:cNvPr id="8" name="正方形/長方形 7"/>
          <p:cNvSpPr/>
          <p:nvPr/>
        </p:nvSpPr>
        <p:spPr>
          <a:xfrm>
            <a:off x="2338598" y="236050"/>
            <a:ext cx="1661993" cy="6205365"/>
          </a:xfrm>
          <a:prstGeom prst="rect">
            <a:avLst/>
          </a:prstGeom>
          <a:noFill/>
          <a:ln w="38100">
            <a:solidFill>
              <a:srgbClr val="FF0000"/>
            </a:solidFill>
          </a:ln>
        </p:spPr>
        <p:txBody>
          <a:bodyPr vert="eaVert" wrap="square">
            <a:spAutoFit/>
          </a:bodyPr>
          <a:lstStyle/>
          <a:p>
            <a:pPr lvl="0" algn="ctr"/>
            <a:r>
              <a:rPr lang="ja-JP" altLang="en-US" sz="4800" b="1" dirty="0">
                <a:solidFill>
                  <a:srgbClr val="FF0000"/>
                </a:solidFill>
                <a:latin typeface="游ゴシック" panose="020B0400000000000000" pitchFamily="50" charset="-128"/>
                <a:ea typeface="游ゴシック" panose="020B0400000000000000" pitchFamily="50" charset="-128"/>
              </a:rPr>
              <a:t>縁ある人々を</a:t>
            </a:r>
            <a:r>
              <a:rPr lang="ja-JP" altLang="en-US" sz="4800" b="1" dirty="0">
                <a:latin typeface="游ゴシック" panose="020B0400000000000000" pitchFamily="50" charset="-128"/>
                <a:ea typeface="游ゴシック" panose="020B0400000000000000" pitchFamily="50" charset="-128"/>
              </a:rPr>
              <a:t>、</a:t>
            </a:r>
            <a:r>
              <a:rPr lang="ja-JP" altLang="en-US" sz="4800" b="1" dirty="0">
                <a:solidFill>
                  <a:srgbClr val="FF0000"/>
                </a:solidFill>
                <a:latin typeface="游ゴシック" panose="020B0400000000000000" pitchFamily="50" charset="-128"/>
                <a:ea typeface="游ゴシック" panose="020B0400000000000000" pitchFamily="50" charset="-128"/>
              </a:rPr>
              <a:t>教え</a:t>
            </a:r>
            <a:endParaRPr lang="en-US" altLang="ja-JP" sz="4800" b="1" dirty="0">
              <a:solidFill>
                <a:srgbClr val="FF0000"/>
              </a:solidFill>
              <a:latin typeface="游ゴシック" panose="020B0400000000000000" pitchFamily="50" charset="-128"/>
              <a:ea typeface="游ゴシック" panose="020B0400000000000000" pitchFamily="50" charset="-128"/>
            </a:endParaRPr>
          </a:p>
          <a:p>
            <a:pPr lvl="0" algn="ctr"/>
            <a:r>
              <a:rPr lang="ja-JP" altLang="en-US" sz="4800" b="1" dirty="0">
                <a:solidFill>
                  <a:srgbClr val="FF0000"/>
                </a:solidFill>
                <a:latin typeface="游ゴシック" panose="020B0400000000000000" pitchFamily="50" charset="-128"/>
                <a:ea typeface="游ゴシック" panose="020B0400000000000000" pitchFamily="50" charset="-128"/>
              </a:rPr>
              <a:t>導く</a:t>
            </a:r>
            <a:r>
              <a:rPr lang="ja-JP" altLang="en-US" sz="4800" b="1" dirty="0">
                <a:latin typeface="游ゴシック" panose="020B0400000000000000" pitchFamily="50" charset="-128"/>
                <a:ea typeface="游ゴシック" panose="020B0400000000000000" pitchFamily="50" charset="-128"/>
              </a:rPr>
              <a:t>ことができる。</a:t>
            </a:r>
          </a:p>
        </p:txBody>
      </p:sp>
      <p:sp>
        <p:nvSpPr>
          <p:cNvPr id="11" name="等号 10"/>
          <p:cNvSpPr/>
          <p:nvPr/>
        </p:nvSpPr>
        <p:spPr>
          <a:xfrm>
            <a:off x="4182204" y="2422458"/>
            <a:ext cx="816864" cy="108508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
        <p:nvSpPr>
          <p:cNvPr id="7" name="テキスト ボックス 6"/>
          <p:cNvSpPr txBox="1"/>
          <p:nvPr/>
        </p:nvSpPr>
        <p:spPr>
          <a:xfrm>
            <a:off x="585798" y="1036879"/>
            <a:ext cx="1107996" cy="1767840"/>
          </a:xfrm>
          <a:prstGeom prst="rect">
            <a:avLst/>
          </a:prstGeom>
          <a:solidFill>
            <a:srgbClr val="FFC000"/>
          </a:solidFill>
        </p:spPr>
        <p:txBody>
          <a:bodyPr vert="eaVert" wrap="square" rtlCol="0">
            <a:spAutoFit/>
          </a:bodyPr>
          <a:lstStyle/>
          <a:p>
            <a:pPr algn="ctr"/>
            <a:r>
              <a:rPr kumimoji="1" lang="ja-JP" altLang="en-US" sz="6000" b="1" dirty="0">
                <a:effectLst>
                  <a:glow rad="190500">
                    <a:schemeClr val="bg1"/>
                  </a:glow>
                </a:effectLst>
                <a:latin typeface="游ゴシック" panose="020B0400000000000000" pitchFamily="50" charset="-128"/>
                <a:ea typeface="游ゴシック" panose="020B0400000000000000" pitchFamily="50" charset="-128"/>
              </a:rPr>
              <a:t>還相</a:t>
            </a: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034" y="3194086"/>
            <a:ext cx="1707338" cy="2694650"/>
          </a:xfrm>
          <a:prstGeom prst="rect">
            <a:avLst/>
          </a:prstGeom>
          <a:effectLst>
            <a:glow rad="228600">
              <a:srgbClr val="FFFF00">
                <a:alpha val="40000"/>
              </a:srgbClr>
            </a:glow>
          </a:effectLst>
        </p:spPr>
      </p:pic>
    </p:spTree>
    <p:extLst>
      <p:ext uri="{BB962C8B-B14F-4D97-AF65-F5344CB8AC3E}">
        <p14:creationId xmlns:p14="http://schemas.microsoft.com/office/powerpoint/2010/main" val="400726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1" grpId="0" animBg="1"/>
      <p:bldP spid="7"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吹き出し 22"/>
          <p:cNvSpPr/>
          <p:nvPr/>
        </p:nvSpPr>
        <p:spPr>
          <a:xfrm>
            <a:off x="3094122" y="3313634"/>
            <a:ext cx="3735559" cy="984148"/>
          </a:xfrm>
          <a:prstGeom prst="wedgeRoundRectCallout">
            <a:avLst>
              <a:gd name="adj1" fmla="val 56093"/>
              <a:gd name="adj2" fmla="val 39711"/>
              <a:gd name="adj3" fmla="val 16667"/>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b="1" dirty="0">
                <a:ln>
                  <a:solidFill>
                    <a:prstClr val="black"/>
                  </a:solidFill>
                </a:ln>
                <a:solidFill>
                  <a:prstClr val="white"/>
                </a:solidFill>
              </a:rPr>
              <a:t>南無阿弥陀仏</a:t>
            </a:r>
          </a:p>
        </p:txBody>
      </p:sp>
      <p:sp>
        <p:nvSpPr>
          <p:cNvPr id="38" name="円/楕円 37"/>
          <p:cNvSpPr/>
          <p:nvPr/>
        </p:nvSpPr>
        <p:spPr>
          <a:xfrm>
            <a:off x="3853247" y="4961779"/>
            <a:ext cx="2976434" cy="1278671"/>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dirty="0">
                <a:ln>
                  <a:solidFill>
                    <a:prstClr val="black"/>
                  </a:solidFill>
                </a:ln>
                <a:solidFill>
                  <a:srgbClr val="FF0000"/>
                </a:solidFill>
              </a:rPr>
              <a:t>恩返し</a:t>
            </a:r>
            <a:endParaRPr lang="ja-JP" altLang="en-US" sz="5400" dirty="0">
              <a:ln>
                <a:solidFill>
                  <a:prstClr val="black"/>
                </a:solidFill>
              </a:ln>
              <a:solidFill>
                <a:prstClr val="white"/>
              </a:solidFill>
            </a:endParaRPr>
          </a:p>
        </p:txBody>
      </p:sp>
      <p:sp>
        <p:nvSpPr>
          <p:cNvPr id="8" name="雲形吹き出し 7"/>
          <p:cNvSpPr/>
          <p:nvPr/>
        </p:nvSpPr>
        <p:spPr>
          <a:xfrm>
            <a:off x="5698499" y="374425"/>
            <a:ext cx="3445501" cy="2359762"/>
          </a:xfrm>
          <a:prstGeom prst="cloudCallout">
            <a:avLst>
              <a:gd name="adj1" fmla="val 9827"/>
              <a:gd name="adj2" fmla="val 9158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pic>
        <p:nvPicPr>
          <p:cNvPr id="10" name="図 9"/>
          <p:cNvPicPr>
            <a:picLocks noChangeAspect="1"/>
          </p:cNvPicPr>
          <p:nvPr/>
        </p:nvPicPr>
        <p:blipFill rotWithShape="1">
          <a:blip r:embed="rId3"/>
          <a:srcRect r="3310" b="4245"/>
          <a:stretch/>
        </p:blipFill>
        <p:spPr>
          <a:xfrm>
            <a:off x="6159108" y="824779"/>
            <a:ext cx="2524282" cy="1436667"/>
          </a:xfrm>
          <a:prstGeom prst="rect">
            <a:avLst/>
          </a:prstGeom>
        </p:spPr>
      </p:pic>
      <p:sp>
        <p:nvSpPr>
          <p:cNvPr id="11" name="雲形吹き出し 10"/>
          <p:cNvSpPr/>
          <p:nvPr/>
        </p:nvSpPr>
        <p:spPr>
          <a:xfrm rot="1910535">
            <a:off x="1520673" y="405504"/>
            <a:ext cx="3017836" cy="2465888"/>
          </a:xfrm>
          <a:prstGeom prst="cloudCallout">
            <a:avLst>
              <a:gd name="adj1" fmla="val 85727"/>
              <a:gd name="adj2" fmla="val -68759"/>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12" name="正方形/長方形 11"/>
          <p:cNvSpPr/>
          <p:nvPr/>
        </p:nvSpPr>
        <p:spPr>
          <a:xfrm>
            <a:off x="1911336" y="916971"/>
            <a:ext cx="2236510" cy="1323439"/>
          </a:xfrm>
          <a:prstGeom prst="rect">
            <a:avLst/>
          </a:prstGeom>
        </p:spPr>
        <p:txBody>
          <a:bodyPr wrap="none">
            <a:spAutoFit/>
          </a:bodyPr>
          <a:lstStyle/>
          <a:p>
            <a:r>
              <a:rPr lang="ja-JP" altLang="en-US" sz="4000" b="1" dirty="0">
                <a:solidFill>
                  <a:srgbClr val="FF0000"/>
                </a:solidFill>
              </a:rPr>
              <a:t>わが子の</a:t>
            </a:r>
            <a:endParaRPr lang="en-US" altLang="ja-JP" sz="4000" b="1" dirty="0">
              <a:solidFill>
                <a:srgbClr val="FF0000"/>
              </a:solidFill>
            </a:endParaRPr>
          </a:p>
          <a:p>
            <a:pPr algn="ctr"/>
            <a:r>
              <a:rPr lang="ja-JP" altLang="en-US" sz="4000" b="1" dirty="0">
                <a:solidFill>
                  <a:srgbClr val="FF0000"/>
                </a:solidFill>
              </a:rPr>
              <a:t>幸せ</a:t>
            </a:r>
          </a:p>
        </p:txBody>
      </p:sp>
      <p:pic>
        <p:nvPicPr>
          <p:cNvPr id="9" name="図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H="1">
            <a:off x="7045764" y="3520298"/>
            <a:ext cx="1634940" cy="3323855"/>
          </a:xfrm>
          <a:prstGeom prst="rect">
            <a:avLst/>
          </a:prstGeom>
        </p:spPr>
      </p:pic>
    </p:spTree>
    <p:extLst>
      <p:ext uri="{BB962C8B-B14F-4D97-AF65-F5344CB8AC3E}">
        <p14:creationId xmlns:p14="http://schemas.microsoft.com/office/powerpoint/2010/main" val="290901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fade">
                                      <p:cBhvr>
                                        <p:cTn id="32" dur="500"/>
                                        <p:tgtEl>
                                          <p:spTgt spid="12">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animEffect transition="in" filter="fade">
                                      <p:cBhvr>
                                        <p:cTn id="35"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8" grpId="0" animBg="1"/>
      <p:bldP spid="8" grpId="0" animBg="1"/>
      <p:bldP spid="11"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上矢印 4"/>
          <p:cNvSpPr/>
          <p:nvPr/>
        </p:nvSpPr>
        <p:spPr>
          <a:xfrm rot="7184190">
            <a:off x="3986441" y="1446489"/>
            <a:ext cx="1675634" cy="3880176"/>
          </a:xfrm>
          <a:prstGeom prst="up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21" name="上矢印 20"/>
          <p:cNvSpPr/>
          <p:nvPr/>
        </p:nvSpPr>
        <p:spPr>
          <a:xfrm rot="16578338">
            <a:off x="3980321" y="-13529"/>
            <a:ext cx="1355445" cy="2644335"/>
          </a:xfrm>
          <a:prstGeom prst="up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ja-JP" altLang="en-US" sz="1350" dirty="0">
              <a:solidFill>
                <a:schemeClr val="tx1"/>
              </a:solidFill>
              <a:latin typeface="游ゴシック" panose="020B0400000000000000" pitchFamily="50" charset="-128"/>
              <a:ea typeface="游ゴシック" panose="020B0400000000000000" pitchFamily="50" charset="-128"/>
            </a:endParaRP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706" y="465502"/>
            <a:ext cx="2171376" cy="2323613"/>
          </a:xfrm>
          <a:prstGeom prst="rect">
            <a:avLst/>
          </a:prstGeom>
          <a:effectLst>
            <a:glow rad="520700">
              <a:srgbClr val="FFFF00">
                <a:alpha val="80000"/>
              </a:srgbClr>
            </a:glow>
          </a:effectLst>
        </p:spPr>
      </p:pic>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8392" y="465502"/>
            <a:ext cx="2171376" cy="2323613"/>
          </a:xfrm>
          <a:prstGeom prst="rect">
            <a:avLst/>
          </a:prstGeom>
          <a:effectLst>
            <a:glow rad="520700">
              <a:srgbClr val="FFFF00">
                <a:alpha val="80000"/>
              </a:srgbClr>
            </a:glow>
          </a:effectLst>
        </p:spPr>
      </p:pic>
      <p:sp>
        <p:nvSpPr>
          <p:cNvPr id="23" name="角丸四角形吹き出し 22"/>
          <p:cNvSpPr/>
          <p:nvPr/>
        </p:nvSpPr>
        <p:spPr>
          <a:xfrm>
            <a:off x="3387563" y="5538286"/>
            <a:ext cx="3202792" cy="820178"/>
          </a:xfrm>
          <a:prstGeom prst="wedgeRoundRectCallout">
            <a:avLst>
              <a:gd name="adj1" fmla="val 61353"/>
              <a:gd name="adj2" fmla="val -41826"/>
              <a:gd name="adj3" fmla="val 16667"/>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ln>
                  <a:solidFill>
                    <a:schemeClr val="tx1"/>
                  </a:solidFill>
                </a:ln>
                <a:solidFill>
                  <a:schemeClr val="bg1"/>
                </a:solidFill>
              </a:rPr>
              <a:t>南無阿弥陀仏</a:t>
            </a:r>
          </a:p>
        </p:txBody>
      </p:sp>
      <p:sp>
        <p:nvSpPr>
          <p:cNvPr id="3" name="テキスト ボックス 2"/>
          <p:cNvSpPr txBox="1"/>
          <p:nvPr/>
        </p:nvSpPr>
        <p:spPr>
          <a:xfrm rot="384340">
            <a:off x="4242070" y="1020042"/>
            <a:ext cx="1024128" cy="584775"/>
          </a:xfrm>
          <a:prstGeom prst="rect">
            <a:avLst/>
          </a:prstGeom>
          <a:solidFill>
            <a:schemeClr val="accent6">
              <a:lumMod val="40000"/>
              <a:lumOff val="60000"/>
            </a:schemeClr>
          </a:solidFill>
        </p:spPr>
        <p:txBody>
          <a:bodyPr wrap="square" rtlCol="0">
            <a:spAutoFit/>
          </a:bodyPr>
          <a:lstStyle/>
          <a:p>
            <a:pPr algn="ctr"/>
            <a:r>
              <a:rPr kumimoji="1" lang="ja-JP" altLang="en-US" sz="3200" b="1" dirty="0">
                <a:effectLst>
                  <a:glow rad="101600">
                    <a:schemeClr val="bg1"/>
                  </a:glow>
                </a:effectLst>
                <a:latin typeface="游ゴシック" panose="020B0400000000000000" pitchFamily="50" charset="-128"/>
                <a:ea typeface="游ゴシック" panose="020B0400000000000000" pitchFamily="50" charset="-128"/>
              </a:rPr>
              <a:t>往相</a:t>
            </a:r>
          </a:p>
        </p:txBody>
      </p:sp>
      <p:sp>
        <p:nvSpPr>
          <p:cNvPr id="17" name="テキスト ボックス 16"/>
          <p:cNvSpPr txBox="1"/>
          <p:nvPr/>
        </p:nvSpPr>
        <p:spPr>
          <a:xfrm rot="1835139">
            <a:off x="3887300" y="2833855"/>
            <a:ext cx="1024128" cy="584775"/>
          </a:xfrm>
          <a:prstGeom prst="rect">
            <a:avLst/>
          </a:prstGeom>
          <a:solidFill>
            <a:srgbClr val="FFC000"/>
          </a:solidFill>
        </p:spPr>
        <p:txBody>
          <a:bodyPr wrap="square" rtlCol="0">
            <a:spAutoFit/>
          </a:bodyPr>
          <a:lstStyle/>
          <a:p>
            <a:pPr algn="ctr"/>
            <a:r>
              <a:rPr kumimoji="1" lang="ja-JP" altLang="en-US" sz="3200" b="1" dirty="0">
                <a:effectLst>
                  <a:glow rad="114300">
                    <a:schemeClr val="bg1"/>
                  </a:glow>
                </a:effectLst>
                <a:latin typeface="游ゴシック" panose="020B0400000000000000" pitchFamily="50" charset="-128"/>
                <a:ea typeface="游ゴシック" panose="020B0400000000000000" pitchFamily="50" charset="-128"/>
              </a:rPr>
              <a:t>還相</a:t>
            </a:r>
          </a:p>
        </p:txBody>
      </p:sp>
      <p:sp>
        <p:nvSpPr>
          <p:cNvPr id="12" name="雲形吹き出し 11"/>
          <p:cNvSpPr/>
          <p:nvPr/>
        </p:nvSpPr>
        <p:spPr>
          <a:xfrm>
            <a:off x="851960" y="3449833"/>
            <a:ext cx="3744240" cy="2359762"/>
          </a:xfrm>
          <a:prstGeom prst="cloudCallout">
            <a:avLst>
              <a:gd name="adj1" fmla="val 95465"/>
              <a:gd name="adj2" fmla="val 14601"/>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rgbClr val="FF0000"/>
                </a:solidFill>
                <a:latin typeface="游ゴシック" panose="020B0400000000000000" pitchFamily="50" charset="-128"/>
                <a:ea typeface="游ゴシック" panose="020B0400000000000000" pitchFamily="50" charset="-128"/>
              </a:rPr>
              <a:t>法事</a:t>
            </a:r>
            <a:endParaRPr lang="en-US" altLang="ja-JP" sz="3600" b="1" dirty="0">
              <a:solidFill>
                <a:srgbClr val="FF0000"/>
              </a:solidFill>
              <a:latin typeface="游ゴシック" panose="020B0400000000000000" pitchFamily="50" charset="-128"/>
              <a:ea typeface="游ゴシック" panose="020B0400000000000000" pitchFamily="50" charset="-128"/>
            </a:endParaRPr>
          </a:p>
          <a:p>
            <a:pPr algn="ctr"/>
            <a:r>
              <a:rPr lang="ja-JP" altLang="en-US" sz="2800" dirty="0">
                <a:solidFill>
                  <a:srgbClr val="FF0000"/>
                </a:solidFill>
              </a:rPr>
              <a:t>仏徳讃嘆</a:t>
            </a:r>
            <a:endParaRPr lang="en-US" altLang="ja-JP" sz="2800" dirty="0">
              <a:solidFill>
                <a:srgbClr val="FF0000"/>
              </a:solidFill>
            </a:endParaRPr>
          </a:p>
          <a:p>
            <a:pPr algn="ctr"/>
            <a:r>
              <a:rPr lang="ja-JP" altLang="en-US" sz="2800" dirty="0">
                <a:solidFill>
                  <a:srgbClr val="FF0000"/>
                </a:solidFill>
              </a:rPr>
              <a:t>報恩感謝</a:t>
            </a:r>
          </a:p>
        </p:txBody>
      </p:sp>
      <p:sp>
        <p:nvSpPr>
          <p:cNvPr id="15" name="雲形吹き出し 14"/>
          <p:cNvSpPr/>
          <p:nvPr/>
        </p:nvSpPr>
        <p:spPr>
          <a:xfrm>
            <a:off x="5698499" y="374425"/>
            <a:ext cx="3445501" cy="2359762"/>
          </a:xfrm>
          <a:prstGeom prst="cloudCallout">
            <a:avLst>
              <a:gd name="adj1" fmla="val 9827"/>
              <a:gd name="adj2" fmla="val 9158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pic>
        <p:nvPicPr>
          <p:cNvPr id="16" name="図 15"/>
          <p:cNvPicPr>
            <a:picLocks noChangeAspect="1"/>
          </p:cNvPicPr>
          <p:nvPr/>
        </p:nvPicPr>
        <p:blipFill rotWithShape="1">
          <a:blip r:embed="rId4"/>
          <a:srcRect r="3310" b="4245"/>
          <a:stretch/>
        </p:blipFill>
        <p:spPr>
          <a:xfrm>
            <a:off x="6159108" y="824779"/>
            <a:ext cx="2524282" cy="1436667"/>
          </a:xfrm>
          <a:prstGeom prst="rect">
            <a:avLst/>
          </a:prstGeom>
        </p:spPr>
      </p:pic>
      <p:pic>
        <p:nvPicPr>
          <p:cNvPr id="18" name="図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7045764" y="3520298"/>
            <a:ext cx="1634940" cy="3323855"/>
          </a:xfrm>
          <a:prstGeom prst="rect">
            <a:avLst/>
          </a:prstGeom>
        </p:spPr>
      </p:pic>
    </p:spTree>
    <p:extLst>
      <p:ext uri="{BB962C8B-B14F-4D97-AF65-F5344CB8AC3E}">
        <p14:creationId xmlns:p14="http://schemas.microsoft.com/office/powerpoint/2010/main" val="182095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3" grpId="0" animBg="1"/>
      <p:bldP spid="3" grpId="0" animBg="1"/>
      <p:bldP spid="17" grpId="0" animBg="1"/>
      <p:bldP spid="12" grpId="0" animBg="1"/>
      <p:bldP spid="15"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780089" y="110553"/>
            <a:ext cx="2893100" cy="6514862"/>
          </a:xfrm>
          <a:prstGeom prst="rect">
            <a:avLst/>
          </a:prstGeom>
          <a:gradFill>
            <a:gsLst>
              <a:gs pos="0">
                <a:srgbClr val="00FFFF">
                  <a:tint val="66000"/>
                  <a:satMod val="160000"/>
                </a:srgbClr>
              </a:gs>
              <a:gs pos="50000">
                <a:srgbClr val="00FFFF">
                  <a:tint val="44500"/>
                  <a:satMod val="160000"/>
                </a:srgbClr>
              </a:gs>
              <a:gs pos="100000">
                <a:srgbClr val="00FFFF">
                  <a:tint val="23500"/>
                  <a:satMod val="160000"/>
                </a:srgbClr>
              </a:gs>
            </a:gsLst>
            <a:lin ang="16200000" scaled="1"/>
          </a:gradFill>
        </p:spPr>
        <p:txBody>
          <a:bodyPr vert="eaVert" wrap="square" rtlCol="0">
            <a:spAutoFit/>
          </a:bodyPr>
          <a:lstStyle/>
          <a:p>
            <a:r>
              <a:rPr lang="ja-JP" altLang="en-US" sz="4400" b="1" dirty="0">
                <a:solidFill>
                  <a:prstClr val="black"/>
                </a:solidFill>
                <a:latin typeface="游ゴシック" panose="020B0400000000000000" pitchFamily="50" charset="-128"/>
                <a:ea typeface="游ゴシック" panose="020B0400000000000000" pitchFamily="50" charset="-128"/>
              </a:rPr>
              <a:t>親鸞は</a:t>
            </a:r>
            <a:r>
              <a:rPr lang="ja-JP" altLang="en-US" sz="4400" b="1" dirty="0">
                <a:solidFill>
                  <a:srgbClr val="FF0000"/>
                </a:solidFill>
                <a:latin typeface="游ゴシック" panose="020B0400000000000000" pitchFamily="50" charset="-128"/>
                <a:ea typeface="游ゴシック" panose="020B0400000000000000" pitchFamily="50" charset="-128"/>
              </a:rPr>
              <a:t>父母の</a:t>
            </a:r>
            <a:r>
              <a:rPr lang="ja-JP" altLang="en-US" sz="4400" b="1" dirty="0">
                <a:solidFill>
                  <a:srgbClr val="FF0000"/>
                </a:solidFill>
                <a:effectLst/>
                <a:latin typeface="游ゴシック" panose="020B0400000000000000" pitchFamily="50" charset="-128"/>
                <a:ea typeface="游ゴシック" panose="020B0400000000000000" pitchFamily="50" charset="-128"/>
              </a:rPr>
              <a:t>孝養</a:t>
            </a:r>
            <a:r>
              <a:rPr lang="ja-JP" altLang="en-US" sz="4400" b="1" dirty="0">
                <a:solidFill>
                  <a:srgbClr val="FF0000"/>
                </a:solidFill>
                <a:latin typeface="游ゴシック" panose="020B0400000000000000" pitchFamily="50" charset="-128"/>
                <a:ea typeface="游ゴシック" panose="020B0400000000000000" pitchFamily="50" charset="-128"/>
              </a:rPr>
              <a:t>のため</a:t>
            </a:r>
            <a:r>
              <a:rPr lang="ja-JP" altLang="en-US" sz="4400" b="1" dirty="0">
                <a:solidFill>
                  <a:prstClr val="black"/>
                </a:solidFill>
                <a:latin typeface="游ゴシック" panose="020B0400000000000000" pitchFamily="50" charset="-128"/>
                <a:ea typeface="游ゴシック" panose="020B0400000000000000" pitchFamily="50" charset="-128"/>
              </a:rPr>
              <a:t>とて、一返にても</a:t>
            </a:r>
            <a:r>
              <a:rPr lang="ja-JP" altLang="en-US" sz="4400" b="1" dirty="0">
                <a:latin typeface="游ゴシック" panose="020B0400000000000000" pitchFamily="50" charset="-128"/>
                <a:ea typeface="游ゴシック" panose="020B0400000000000000" pitchFamily="50" charset="-128"/>
              </a:rPr>
              <a:t>念仏申したること、いまだ候はず。</a:t>
            </a:r>
            <a:r>
              <a:rPr lang="ja-JP" altLang="en-US" sz="4400" b="1" dirty="0">
                <a:solidFill>
                  <a:prstClr val="black"/>
                </a:solidFill>
                <a:latin typeface="游ゴシック" panose="020B0400000000000000" pitchFamily="50" charset="-128"/>
                <a:ea typeface="游ゴシック" panose="020B0400000000000000" pitchFamily="50" charset="-128"/>
              </a:rPr>
              <a:t> </a:t>
            </a:r>
            <a:r>
              <a:rPr lang="ja-JP" altLang="en-US" sz="2800" b="1" dirty="0">
                <a:solidFill>
                  <a:prstClr val="black"/>
                </a:solidFill>
              </a:rPr>
              <a:t>　　　　　　　　　</a:t>
            </a:r>
            <a:endParaRPr lang="ja-JP" altLang="en-US" sz="2800" b="1" dirty="0">
              <a:solidFill>
                <a:prstClr val="black"/>
              </a:solidFill>
              <a:latin typeface="HGP明朝B" panose="02020800000000000000" pitchFamily="18" charset="-128"/>
              <a:ea typeface="游ゴシック" panose="020B0400000000000000" pitchFamily="50" charset="-128"/>
            </a:endParaRPr>
          </a:p>
        </p:txBody>
      </p:sp>
      <p:sp>
        <p:nvSpPr>
          <p:cNvPr id="4" name="テキスト ボックス 3"/>
          <p:cNvSpPr txBox="1"/>
          <p:nvPr/>
        </p:nvSpPr>
        <p:spPr>
          <a:xfrm>
            <a:off x="770604" y="116338"/>
            <a:ext cx="2215991" cy="6503292"/>
          </a:xfrm>
          <a:prstGeom prst="rect">
            <a:avLst/>
          </a:prstGeom>
          <a:gradFill>
            <a:gsLst>
              <a:gs pos="0">
                <a:srgbClr val="00FFFF">
                  <a:tint val="66000"/>
                  <a:satMod val="160000"/>
                </a:srgbClr>
              </a:gs>
              <a:gs pos="50000">
                <a:srgbClr val="00FFFF">
                  <a:tint val="44500"/>
                  <a:satMod val="160000"/>
                </a:srgbClr>
              </a:gs>
              <a:gs pos="100000">
                <a:srgbClr val="00FFFF">
                  <a:tint val="23500"/>
                  <a:satMod val="160000"/>
                </a:srgbClr>
              </a:gs>
            </a:gsLst>
            <a:lin ang="16200000" scaled="1"/>
          </a:gradFill>
        </p:spPr>
        <p:txBody>
          <a:bodyPr vert="eaVert" wrap="square" rtlCol="0">
            <a:spAutoFit/>
          </a:bodyPr>
          <a:lstStyle/>
          <a:p>
            <a:r>
              <a:rPr lang="ja-JP" altLang="en-US" sz="4400" b="1" dirty="0">
                <a:latin typeface="游ゴシック" panose="020B0400000000000000" pitchFamily="50" charset="-128"/>
                <a:ea typeface="游ゴシック" panose="020B0400000000000000" pitchFamily="50" charset="-128"/>
              </a:rPr>
              <a:t>神通方便をもつて</a:t>
            </a:r>
            <a:r>
              <a:rPr lang="ja-JP" altLang="en-US" sz="4400" b="1" dirty="0">
                <a:solidFill>
                  <a:prstClr val="black"/>
                </a:solidFill>
                <a:latin typeface="游ゴシック" panose="020B0400000000000000" pitchFamily="50" charset="-128"/>
                <a:ea typeface="游ゴシック" panose="020B0400000000000000" pitchFamily="50" charset="-128"/>
              </a:rPr>
              <a:t>、</a:t>
            </a:r>
            <a:r>
              <a:rPr lang="ja-JP" altLang="en-US" sz="4400" b="1" dirty="0">
                <a:solidFill>
                  <a:srgbClr val="FF0000"/>
                </a:solidFill>
                <a:latin typeface="游ゴシック" panose="020B0400000000000000" pitchFamily="50" charset="-128"/>
                <a:ea typeface="游ゴシック" panose="020B0400000000000000" pitchFamily="50" charset="-128"/>
              </a:rPr>
              <a:t>まづ有縁を</a:t>
            </a:r>
            <a:r>
              <a:rPr lang="ja-JP" altLang="en-US" sz="4400" b="1" dirty="0" err="1">
                <a:solidFill>
                  <a:srgbClr val="FF0000"/>
                </a:solidFill>
                <a:latin typeface="游ゴシック" panose="020B0400000000000000" pitchFamily="50" charset="-128"/>
                <a:ea typeface="游ゴシック" panose="020B0400000000000000" pitchFamily="50" charset="-128"/>
              </a:rPr>
              <a:t>度す</a:t>
            </a:r>
            <a:r>
              <a:rPr lang="ja-JP" altLang="en-US" sz="4400" b="1" dirty="0" err="1">
                <a:solidFill>
                  <a:prstClr val="black"/>
                </a:solidFill>
                <a:latin typeface="游ゴシック" panose="020B0400000000000000" pitchFamily="50" charset="-128"/>
                <a:ea typeface="游ゴシック" panose="020B0400000000000000" pitchFamily="50" charset="-128"/>
              </a:rPr>
              <a:t>べき</a:t>
            </a:r>
            <a:r>
              <a:rPr lang="ja-JP" altLang="en-US" sz="4400" b="1" dirty="0">
                <a:solidFill>
                  <a:prstClr val="black"/>
                </a:solidFill>
                <a:latin typeface="游ゴシック" panose="020B0400000000000000" pitchFamily="50" charset="-128"/>
                <a:ea typeface="游ゴシック" panose="020B0400000000000000" pitchFamily="50" charset="-128"/>
              </a:rPr>
              <a:t>なりと云々。</a:t>
            </a:r>
          </a:p>
        </p:txBody>
      </p:sp>
      <p:sp>
        <p:nvSpPr>
          <p:cNvPr id="2" name="右矢印 1"/>
          <p:cNvSpPr/>
          <p:nvPr/>
        </p:nvSpPr>
        <p:spPr>
          <a:xfrm rot="10800000">
            <a:off x="3661824" y="1987295"/>
            <a:ext cx="1443036" cy="1005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pic>
        <p:nvPicPr>
          <p:cNvPr id="6" name="図 5"/>
          <p:cNvPicPr>
            <a:picLocks noChangeAspect="1"/>
          </p:cNvPicPr>
          <p:nvPr/>
        </p:nvPicPr>
        <p:blipFill>
          <a:blip r:embed="rId3"/>
          <a:stretch>
            <a:fillRect/>
          </a:stretch>
        </p:blipFill>
        <p:spPr>
          <a:xfrm>
            <a:off x="1878600" y="3743588"/>
            <a:ext cx="4534487" cy="3114412"/>
          </a:xfrm>
          <a:prstGeom prst="rect">
            <a:avLst/>
          </a:prstGeom>
        </p:spPr>
      </p:pic>
    </p:spTree>
    <p:extLst>
      <p:ext uri="{BB962C8B-B14F-4D97-AF65-F5344CB8AC3E}">
        <p14:creationId xmlns:p14="http://schemas.microsoft.com/office/powerpoint/2010/main" val="232332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772816"/>
            <a:ext cx="8614895" cy="485153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☆自力をすてて阿弥陀仏の救いのは</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たらきにおまかせすれば、浄土に</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往生して、さとりをひらくこと　</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ができる。</a:t>
            </a:r>
            <a:endParaRPr lang="en-US" altLang="ja-JP" sz="4000" b="1" dirty="0">
              <a:solidFill>
                <a:prstClr val="black"/>
              </a:solidFill>
              <a:latin typeface="游ゴシック" panose="020B0400000000000000" pitchFamily="50" charset="-128"/>
              <a:ea typeface="游ゴシック" panose="020B0400000000000000" pitchFamily="50" charset="-128"/>
            </a:endParaRPr>
          </a:p>
          <a:p>
            <a:endParaRPr lang="en-US" altLang="ja-JP" sz="105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☆還相のはたらきによって、何より</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もまず現生において縁の深かった</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人々を救うことができる。</a:t>
            </a:r>
          </a:p>
          <a:p>
            <a:endParaRPr lang="en-US" altLang="ja-JP" sz="4800" b="1" dirty="0">
              <a:solidFill>
                <a:schemeClr val="tx1"/>
              </a:solidFill>
              <a:latin typeface="游ゴシック" panose="020B0400000000000000" pitchFamily="50" charset="-128"/>
              <a:ea typeface="游ゴシック" panose="020B0400000000000000" pitchFamily="50" charset="-128"/>
            </a:endParaRPr>
          </a:p>
        </p:txBody>
      </p:sp>
      <p:sp>
        <p:nvSpPr>
          <p:cNvPr id="7" name="横巻き 6"/>
          <p:cNvSpPr/>
          <p:nvPr/>
        </p:nvSpPr>
        <p:spPr>
          <a:xfrm>
            <a:off x="251519" y="163528"/>
            <a:ext cx="6048673" cy="151216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ea typeface="游ゴシック" panose="020B0400000000000000" pitchFamily="50" charset="-128"/>
              </a:rPr>
              <a:t>ここまでのポイント</a:t>
            </a:r>
          </a:p>
        </p:txBody>
      </p:sp>
    </p:spTree>
    <p:extLst>
      <p:ext uri="{BB962C8B-B14F-4D97-AF65-F5344CB8AC3E}">
        <p14:creationId xmlns:p14="http://schemas.microsoft.com/office/powerpoint/2010/main" val="110165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772816"/>
            <a:ext cx="8614895" cy="4851539"/>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4000" b="1" dirty="0">
                <a:solidFill>
                  <a:prstClr val="black"/>
                </a:solidFill>
                <a:latin typeface="游ゴシック" panose="020B0400000000000000" pitchFamily="50" charset="-128"/>
                <a:ea typeface="游ゴシック" panose="020B0400000000000000" pitchFamily="50" charset="-128"/>
              </a:rPr>
              <a:t>☆親鸞聖人は、追善供養のための念</a:t>
            </a:r>
            <a:endParaRPr lang="en-US" altLang="ja-JP" sz="4000" b="1" dirty="0">
              <a:solidFill>
                <a:prstClr val="black"/>
              </a:solidFill>
              <a:latin typeface="游ゴシック" panose="020B0400000000000000" pitchFamily="50" charset="-128"/>
              <a:ea typeface="游ゴシック" panose="020B0400000000000000" pitchFamily="50" charset="-128"/>
            </a:endParaRPr>
          </a:p>
          <a:p>
            <a:pPr lvl="0"/>
            <a:r>
              <a:rPr lang="ja-JP" altLang="en-US" sz="4000" b="1" dirty="0">
                <a:solidFill>
                  <a:prstClr val="black"/>
                </a:solidFill>
                <a:latin typeface="游ゴシック" panose="020B0400000000000000" pitchFamily="50" charset="-128"/>
                <a:ea typeface="游ゴシック" panose="020B0400000000000000" pitchFamily="50" charset="-128"/>
              </a:rPr>
              <a:t>　仏を否定する立場を示された。</a:t>
            </a:r>
            <a:endParaRPr lang="en-US" altLang="ja-JP" sz="4000" b="1" dirty="0">
              <a:solidFill>
                <a:prstClr val="black"/>
              </a:solidFill>
              <a:latin typeface="游ゴシック" panose="020B0400000000000000" pitchFamily="50" charset="-128"/>
              <a:ea typeface="游ゴシック" panose="020B0400000000000000" pitchFamily="50" charset="-128"/>
            </a:endParaRPr>
          </a:p>
          <a:p>
            <a:pPr lvl="0"/>
            <a:r>
              <a:rPr lang="ja-JP" altLang="en-US" sz="4000" b="1" dirty="0">
                <a:solidFill>
                  <a:prstClr val="black"/>
                </a:solidFill>
                <a:latin typeface="游ゴシック" panose="020B0400000000000000" pitchFamily="50" charset="-128"/>
                <a:ea typeface="游ゴシック" panose="020B0400000000000000" pitchFamily="50" charset="-128"/>
              </a:rPr>
              <a:t>☆私の称える念仏は、阿弥陀仏から　</a:t>
            </a:r>
            <a:endParaRPr lang="en-US" altLang="ja-JP" sz="4000" b="1" dirty="0">
              <a:solidFill>
                <a:prstClr val="black"/>
              </a:solidFill>
              <a:latin typeface="游ゴシック" panose="020B0400000000000000" pitchFamily="50" charset="-128"/>
              <a:ea typeface="游ゴシック" panose="020B0400000000000000" pitchFamily="50" charset="-128"/>
            </a:endParaRPr>
          </a:p>
          <a:p>
            <a:pPr lvl="0"/>
            <a:r>
              <a:rPr lang="ja-JP" altLang="en-US" sz="4000" b="1" dirty="0">
                <a:solidFill>
                  <a:prstClr val="black"/>
                </a:solidFill>
                <a:latin typeface="游ゴシック" panose="020B0400000000000000" pitchFamily="50" charset="-128"/>
                <a:ea typeface="游ゴシック" panose="020B0400000000000000" pitchFamily="50" charset="-128"/>
              </a:rPr>
              <a:t>　回向されたものである。</a:t>
            </a:r>
            <a:endParaRPr lang="en-US" altLang="ja-JP" sz="4000" b="1" dirty="0">
              <a:solidFill>
                <a:prstClr val="black"/>
              </a:solidFill>
              <a:latin typeface="游ゴシック" panose="020B0400000000000000" pitchFamily="50" charset="-128"/>
              <a:ea typeface="游ゴシック" panose="020B0400000000000000" pitchFamily="50" charset="-128"/>
            </a:endParaRPr>
          </a:p>
          <a:p>
            <a:pPr lvl="0"/>
            <a:r>
              <a:rPr lang="ja-JP" altLang="en-US" sz="4000" b="1" dirty="0">
                <a:solidFill>
                  <a:prstClr val="black"/>
                </a:solidFill>
                <a:latin typeface="游ゴシック" panose="020B0400000000000000" pitchFamily="50" charset="-128"/>
                <a:ea typeface="游ゴシック" panose="020B0400000000000000" pitchFamily="50" charset="-128"/>
              </a:rPr>
              <a:t>☆他力回向とは、阿弥陀仏の救いの</a:t>
            </a:r>
            <a:endParaRPr lang="en-US" altLang="ja-JP" sz="4000" b="1" dirty="0">
              <a:solidFill>
                <a:prstClr val="black"/>
              </a:solidFill>
              <a:latin typeface="游ゴシック" panose="020B0400000000000000" pitchFamily="50" charset="-128"/>
              <a:ea typeface="游ゴシック" panose="020B0400000000000000" pitchFamily="50" charset="-128"/>
            </a:endParaRPr>
          </a:p>
          <a:p>
            <a:pPr lvl="0"/>
            <a:r>
              <a:rPr lang="ja-JP" altLang="en-US" sz="4000" b="1" dirty="0">
                <a:solidFill>
                  <a:prstClr val="black"/>
                </a:solidFill>
                <a:latin typeface="游ゴシック" panose="020B0400000000000000" pitchFamily="50" charset="-128"/>
                <a:ea typeface="游ゴシック" panose="020B0400000000000000" pitchFamily="50" charset="-128"/>
              </a:rPr>
              <a:t>　はたらきであり、念仏とは名号が</a:t>
            </a:r>
            <a:endParaRPr lang="en-US" altLang="ja-JP" sz="4000" b="1" dirty="0">
              <a:solidFill>
                <a:prstClr val="black"/>
              </a:solidFill>
              <a:latin typeface="游ゴシック" panose="020B0400000000000000" pitchFamily="50" charset="-128"/>
              <a:ea typeface="游ゴシック" panose="020B0400000000000000" pitchFamily="50" charset="-128"/>
            </a:endParaRPr>
          </a:p>
          <a:p>
            <a:pPr lvl="0"/>
            <a:r>
              <a:rPr lang="ja-JP" altLang="en-US" sz="4000" b="1" dirty="0">
                <a:solidFill>
                  <a:prstClr val="black"/>
                </a:solidFill>
                <a:latin typeface="游ゴシック" panose="020B0400000000000000" pitchFamily="50" charset="-128"/>
                <a:ea typeface="游ゴシック" panose="020B0400000000000000" pitchFamily="50" charset="-128"/>
              </a:rPr>
              <a:t>　私を通して出てきたものである。</a:t>
            </a:r>
            <a:endParaRPr lang="en-US" altLang="ja-JP" sz="4000" b="1" dirty="0">
              <a:solidFill>
                <a:prstClr val="black"/>
              </a:solidFill>
              <a:latin typeface="游ゴシック" panose="020B0400000000000000" pitchFamily="50" charset="-128"/>
              <a:ea typeface="游ゴシック" panose="020B0400000000000000" pitchFamily="50" charset="-128"/>
            </a:endParaRPr>
          </a:p>
        </p:txBody>
      </p:sp>
      <p:sp>
        <p:nvSpPr>
          <p:cNvPr id="7" name="横巻き 6"/>
          <p:cNvSpPr/>
          <p:nvPr/>
        </p:nvSpPr>
        <p:spPr>
          <a:xfrm>
            <a:off x="251519" y="163528"/>
            <a:ext cx="6048673" cy="151216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ea typeface="游ゴシック" panose="020B0400000000000000" pitchFamily="50" charset="-128"/>
              </a:rPr>
              <a:t>第五条のまとめ①</a:t>
            </a:r>
          </a:p>
        </p:txBody>
      </p:sp>
    </p:spTree>
    <p:extLst>
      <p:ext uri="{BB962C8B-B14F-4D97-AF65-F5344CB8AC3E}">
        <p14:creationId xmlns:p14="http://schemas.microsoft.com/office/powerpoint/2010/main" val="270187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675697"/>
            <a:ext cx="8599873" cy="4892744"/>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altLang="ja-JP" sz="3600" b="1" dirty="0">
              <a:solidFill>
                <a:prstClr val="black"/>
              </a:solidFill>
              <a:latin typeface="游ゴシック" panose="020B0400000000000000" pitchFamily="50" charset="-128"/>
              <a:ea typeface="游ゴシック" panose="020B0400000000000000" pitchFamily="50" charset="-128"/>
            </a:endParaRPr>
          </a:p>
          <a:p>
            <a:endParaRPr lang="en-US" altLang="ja-JP" sz="3800" b="1" dirty="0">
              <a:solidFill>
                <a:prstClr val="black"/>
              </a:solidFill>
              <a:latin typeface="游ゴシック" panose="020B0400000000000000" pitchFamily="50" charset="-128"/>
              <a:ea typeface="游ゴシック" panose="020B0400000000000000" pitchFamily="50" charset="-128"/>
            </a:endParaRPr>
          </a:p>
          <a:p>
            <a:r>
              <a:rPr lang="ja-JP" altLang="en-US" sz="3800" b="1" dirty="0">
                <a:solidFill>
                  <a:prstClr val="black"/>
                </a:solidFill>
                <a:latin typeface="游ゴシック" panose="020B0400000000000000" pitchFamily="50" charset="-128"/>
                <a:ea typeface="游ゴシック" panose="020B0400000000000000" pitchFamily="50" charset="-128"/>
              </a:rPr>
              <a:t>☆ほんとうに人を救うということは、</a:t>
            </a:r>
            <a:endParaRPr lang="en-US" altLang="ja-JP" sz="3800" b="1" dirty="0">
              <a:solidFill>
                <a:prstClr val="black"/>
              </a:solidFill>
              <a:latin typeface="游ゴシック" panose="020B0400000000000000" pitchFamily="50" charset="-128"/>
              <a:ea typeface="游ゴシック" panose="020B0400000000000000" pitchFamily="50" charset="-128"/>
            </a:endParaRPr>
          </a:p>
          <a:p>
            <a:r>
              <a:rPr lang="ja-JP" altLang="en-US" sz="3800" b="1" dirty="0">
                <a:solidFill>
                  <a:prstClr val="black"/>
                </a:solidFill>
                <a:latin typeface="游ゴシック" panose="020B0400000000000000" pitchFamily="50" charset="-128"/>
                <a:ea typeface="游ゴシック" panose="020B0400000000000000" pitchFamily="50" charset="-128"/>
              </a:rPr>
              <a:t>　わが身が自力を捨てて他力に帰し、</a:t>
            </a:r>
            <a:endParaRPr lang="en-US" altLang="ja-JP" sz="3800" b="1" dirty="0">
              <a:solidFill>
                <a:prstClr val="black"/>
              </a:solidFill>
              <a:latin typeface="游ゴシック" panose="020B0400000000000000" pitchFamily="50" charset="-128"/>
              <a:ea typeface="游ゴシック" panose="020B0400000000000000" pitchFamily="50" charset="-128"/>
            </a:endParaRPr>
          </a:p>
          <a:p>
            <a:r>
              <a:rPr lang="ja-JP" altLang="en-US" sz="3800" b="1" dirty="0">
                <a:solidFill>
                  <a:prstClr val="black"/>
                </a:solidFill>
                <a:latin typeface="游ゴシック" panose="020B0400000000000000" pitchFamily="50" charset="-128"/>
                <a:ea typeface="游ゴシック" panose="020B0400000000000000" pitchFamily="50" charset="-128"/>
              </a:rPr>
              <a:t>　浄土で仏のさとりを得たからこそ</a:t>
            </a:r>
            <a:endParaRPr lang="en-US" altLang="ja-JP" sz="3800" b="1" dirty="0">
              <a:solidFill>
                <a:prstClr val="black"/>
              </a:solidFill>
              <a:latin typeface="游ゴシック" panose="020B0400000000000000" pitchFamily="50" charset="-128"/>
              <a:ea typeface="游ゴシック" panose="020B0400000000000000" pitchFamily="50" charset="-128"/>
            </a:endParaRPr>
          </a:p>
          <a:p>
            <a:r>
              <a:rPr lang="ja-JP" altLang="en-US" sz="3800" b="1" dirty="0">
                <a:solidFill>
                  <a:prstClr val="black"/>
                </a:solidFill>
                <a:latin typeface="游ゴシック" panose="020B0400000000000000" pitchFamily="50" charset="-128"/>
                <a:ea typeface="游ゴシック" panose="020B0400000000000000" pitchFamily="50" charset="-128"/>
              </a:rPr>
              <a:t>　可能なのである。</a:t>
            </a:r>
            <a:endParaRPr lang="en-US" altLang="ja-JP" sz="3800" b="1" dirty="0">
              <a:solidFill>
                <a:prstClr val="black"/>
              </a:solidFill>
              <a:latin typeface="游ゴシック" panose="020B0400000000000000" pitchFamily="50" charset="-128"/>
              <a:ea typeface="游ゴシック" panose="020B0400000000000000" pitchFamily="50" charset="-128"/>
            </a:endParaRPr>
          </a:p>
          <a:p>
            <a:r>
              <a:rPr lang="ja-JP" altLang="en-US" sz="3800" b="1" dirty="0">
                <a:solidFill>
                  <a:prstClr val="black"/>
                </a:solidFill>
                <a:latin typeface="游ゴシック" panose="020B0400000000000000" pitchFamily="50" charset="-128"/>
                <a:ea typeface="游ゴシック" panose="020B0400000000000000" pitchFamily="50" charset="-128"/>
              </a:rPr>
              <a:t>☆さとりを得れば、還相回向のはた</a:t>
            </a:r>
            <a:endParaRPr lang="en-US" altLang="ja-JP" sz="3800" b="1" dirty="0">
              <a:solidFill>
                <a:prstClr val="black"/>
              </a:solidFill>
              <a:latin typeface="游ゴシック" panose="020B0400000000000000" pitchFamily="50" charset="-128"/>
              <a:ea typeface="游ゴシック" panose="020B0400000000000000" pitchFamily="50" charset="-128"/>
            </a:endParaRPr>
          </a:p>
          <a:p>
            <a:r>
              <a:rPr lang="ja-JP" altLang="en-US" sz="3800" b="1" dirty="0">
                <a:solidFill>
                  <a:prstClr val="black"/>
                </a:solidFill>
                <a:latin typeface="游ゴシック" panose="020B0400000000000000" pitchFamily="50" charset="-128"/>
                <a:ea typeface="游ゴシック" panose="020B0400000000000000" pitchFamily="50" charset="-128"/>
              </a:rPr>
              <a:t>　らきによって、何よりもまず現生</a:t>
            </a:r>
            <a:endParaRPr lang="en-US" altLang="ja-JP" sz="3800" b="1" dirty="0">
              <a:solidFill>
                <a:prstClr val="black"/>
              </a:solidFill>
              <a:latin typeface="游ゴシック" panose="020B0400000000000000" pitchFamily="50" charset="-128"/>
              <a:ea typeface="游ゴシック" panose="020B0400000000000000" pitchFamily="50" charset="-128"/>
            </a:endParaRPr>
          </a:p>
          <a:p>
            <a:r>
              <a:rPr lang="ja-JP" altLang="en-US" sz="3800" b="1" dirty="0">
                <a:solidFill>
                  <a:prstClr val="black"/>
                </a:solidFill>
                <a:latin typeface="游ゴシック" panose="020B0400000000000000" pitchFamily="50" charset="-128"/>
                <a:ea typeface="游ゴシック" panose="020B0400000000000000" pitchFamily="50" charset="-128"/>
              </a:rPr>
              <a:t>　において縁の深かった人々を救う</a:t>
            </a:r>
            <a:endParaRPr lang="en-US" altLang="ja-JP" sz="3800" b="1" dirty="0">
              <a:solidFill>
                <a:prstClr val="black"/>
              </a:solidFill>
              <a:latin typeface="游ゴシック" panose="020B0400000000000000" pitchFamily="50" charset="-128"/>
              <a:ea typeface="游ゴシック" panose="020B0400000000000000" pitchFamily="50" charset="-128"/>
            </a:endParaRPr>
          </a:p>
          <a:p>
            <a:r>
              <a:rPr lang="ja-JP" altLang="en-US" sz="3800" b="1" dirty="0">
                <a:solidFill>
                  <a:prstClr val="black"/>
                </a:solidFill>
                <a:latin typeface="游ゴシック" panose="020B0400000000000000" pitchFamily="50" charset="-128"/>
                <a:ea typeface="游ゴシック" panose="020B0400000000000000" pitchFamily="50" charset="-128"/>
              </a:rPr>
              <a:t>　ことができる。</a:t>
            </a:r>
          </a:p>
          <a:p>
            <a:pPr lvl="0"/>
            <a:endParaRPr lang="en-US" altLang="ja-JP" sz="3600" b="1" dirty="0">
              <a:solidFill>
                <a:prstClr val="black"/>
              </a:solidFill>
              <a:latin typeface="游ゴシック" panose="020B0400000000000000" pitchFamily="50" charset="-128"/>
              <a:ea typeface="游ゴシック" panose="020B0400000000000000" pitchFamily="50" charset="-128"/>
            </a:endParaRPr>
          </a:p>
          <a:p>
            <a:pPr lvl="0"/>
            <a:endParaRPr lang="en-US" altLang="ja-JP" sz="3600" b="1" dirty="0">
              <a:solidFill>
                <a:prstClr val="black"/>
              </a:solidFill>
              <a:latin typeface="游ゴシック" panose="020B0400000000000000" pitchFamily="50" charset="-128"/>
              <a:ea typeface="游ゴシック" panose="020B0400000000000000" pitchFamily="50" charset="-128"/>
            </a:endParaRPr>
          </a:p>
        </p:txBody>
      </p:sp>
      <p:sp>
        <p:nvSpPr>
          <p:cNvPr id="7" name="横巻き 6"/>
          <p:cNvSpPr/>
          <p:nvPr/>
        </p:nvSpPr>
        <p:spPr>
          <a:xfrm>
            <a:off x="251519" y="163528"/>
            <a:ext cx="6048673" cy="151216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ea typeface="游ゴシック" panose="020B0400000000000000" pitchFamily="50" charset="-128"/>
              </a:rPr>
              <a:t>第五条のまとめ②</a:t>
            </a:r>
          </a:p>
        </p:txBody>
      </p:sp>
    </p:spTree>
    <p:extLst>
      <p:ext uri="{BB962C8B-B14F-4D97-AF65-F5344CB8AC3E}">
        <p14:creationId xmlns:p14="http://schemas.microsoft.com/office/powerpoint/2010/main" val="221028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198267" y="436896"/>
            <a:ext cx="2561089" cy="1323439"/>
          </a:xfrm>
          <a:prstGeom prst="rect">
            <a:avLst/>
          </a:prstGeom>
          <a:solidFill>
            <a:schemeClr val="accent4">
              <a:lumMod val="40000"/>
              <a:lumOff val="60000"/>
            </a:schemeClr>
          </a:solidFill>
        </p:spPr>
        <p:txBody>
          <a:bodyPr wrap="square" rtlCol="0">
            <a:spAutoFit/>
          </a:bodyPr>
          <a:lstStyle/>
          <a:p>
            <a:pPr algn="ctr"/>
            <a:r>
              <a:rPr lang="ja-JP" altLang="en-US" sz="8000" b="1" dirty="0">
                <a:ea typeface="游ゴシック" panose="020B0400000000000000" pitchFamily="50" charset="-128"/>
              </a:rPr>
              <a:t>供養</a:t>
            </a:r>
            <a:endParaRPr kumimoji="1" lang="ja-JP" altLang="en-US" sz="8000" b="1" dirty="0">
              <a:ea typeface="游ゴシック" panose="020B0400000000000000" pitchFamily="50" charset="-128"/>
            </a:endParaRPr>
          </a:p>
        </p:txBody>
      </p:sp>
      <p:sp>
        <p:nvSpPr>
          <p:cNvPr id="2" name="等号 1"/>
          <p:cNvSpPr/>
          <p:nvPr/>
        </p:nvSpPr>
        <p:spPr>
          <a:xfrm rot="5400000">
            <a:off x="3926133" y="1809891"/>
            <a:ext cx="1105355" cy="113724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
        <p:nvSpPr>
          <p:cNvPr id="4" name="テキスト ボックス 3"/>
          <p:cNvSpPr txBox="1"/>
          <p:nvPr/>
        </p:nvSpPr>
        <p:spPr>
          <a:xfrm>
            <a:off x="1296535" y="3010563"/>
            <a:ext cx="6274697" cy="1015663"/>
          </a:xfrm>
          <a:prstGeom prst="rect">
            <a:avLst/>
          </a:prstGeom>
          <a:noFill/>
        </p:spPr>
        <p:txBody>
          <a:bodyPr wrap="square" rtlCol="0">
            <a:spAutoFit/>
          </a:bodyPr>
          <a:lstStyle/>
          <a:p>
            <a:r>
              <a:rPr kumimoji="1" lang="ja-JP" altLang="en-US" sz="6000" b="1" dirty="0">
                <a:latin typeface="游ゴシック" panose="020B0400000000000000" pitchFamily="50" charset="-128"/>
                <a:ea typeface="游ゴシック" panose="020B0400000000000000" pitchFamily="50" charset="-128"/>
              </a:rPr>
              <a:t>・尊敬すること</a:t>
            </a:r>
          </a:p>
        </p:txBody>
      </p:sp>
      <p:sp>
        <p:nvSpPr>
          <p:cNvPr id="5" name="テキスト ボックス 4"/>
          <p:cNvSpPr txBox="1"/>
          <p:nvPr/>
        </p:nvSpPr>
        <p:spPr>
          <a:xfrm>
            <a:off x="1296535" y="4528515"/>
            <a:ext cx="5823592" cy="1015663"/>
          </a:xfrm>
          <a:prstGeom prst="rect">
            <a:avLst/>
          </a:prstGeom>
          <a:noFill/>
        </p:spPr>
        <p:txBody>
          <a:bodyPr wrap="square" rtlCol="0">
            <a:spAutoFit/>
          </a:bodyPr>
          <a:lstStyle/>
          <a:p>
            <a:r>
              <a:rPr kumimoji="1" lang="ja-JP" altLang="en-US" sz="6000" b="1" dirty="0">
                <a:latin typeface="游ゴシック" panose="020B0400000000000000" pitchFamily="50" charset="-128"/>
                <a:ea typeface="游ゴシック" panose="020B0400000000000000" pitchFamily="50" charset="-128"/>
              </a:rPr>
              <a:t>・礼拝すること</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7942" y="562842"/>
            <a:ext cx="978402" cy="2394985"/>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1277" y="525900"/>
            <a:ext cx="960397" cy="2325917"/>
          </a:xfrm>
          <a:prstGeom prst="rect">
            <a:avLst/>
          </a:prstGeom>
        </p:spPr>
      </p:pic>
    </p:spTree>
    <p:extLst>
      <p:ext uri="{BB962C8B-B14F-4D97-AF65-F5344CB8AC3E}">
        <p14:creationId xmlns:p14="http://schemas.microsoft.com/office/powerpoint/2010/main" val="216457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198267" y="436896"/>
            <a:ext cx="2561089" cy="1323439"/>
          </a:xfrm>
          <a:prstGeom prst="rect">
            <a:avLst/>
          </a:prstGeom>
          <a:solidFill>
            <a:schemeClr val="accent4">
              <a:lumMod val="40000"/>
              <a:lumOff val="60000"/>
            </a:schemeClr>
          </a:solidFill>
        </p:spPr>
        <p:txBody>
          <a:bodyPr wrap="square" rtlCol="0">
            <a:spAutoFit/>
          </a:bodyPr>
          <a:lstStyle/>
          <a:p>
            <a:pPr algn="ctr"/>
            <a:r>
              <a:rPr lang="ja-JP" altLang="en-US" sz="8000" b="1" dirty="0">
                <a:ea typeface="游ゴシック" panose="020B0400000000000000" pitchFamily="50" charset="-128"/>
              </a:rPr>
              <a:t>供養</a:t>
            </a:r>
            <a:endParaRPr kumimoji="1" lang="ja-JP" altLang="en-US" sz="8000" b="1" dirty="0">
              <a:ea typeface="游ゴシック" panose="020B0400000000000000" pitchFamily="50" charset="-128"/>
            </a:endParaRPr>
          </a:p>
        </p:txBody>
      </p:sp>
      <p:sp>
        <p:nvSpPr>
          <p:cNvPr id="4" name="テキスト ボックス 3"/>
          <p:cNvSpPr txBox="1"/>
          <p:nvPr/>
        </p:nvSpPr>
        <p:spPr>
          <a:xfrm>
            <a:off x="1228298" y="2960152"/>
            <a:ext cx="7532244" cy="3046988"/>
          </a:xfrm>
          <a:prstGeom prst="rect">
            <a:avLst/>
          </a:prstGeom>
          <a:noFill/>
        </p:spPr>
        <p:txBody>
          <a:bodyPr wrap="square" rtlCol="0">
            <a:spAutoFit/>
          </a:bodyPr>
          <a:lstStyle/>
          <a:p>
            <a:r>
              <a:rPr kumimoji="1" lang="ja-JP" altLang="en-US" sz="4800" b="1" dirty="0">
                <a:solidFill>
                  <a:srgbClr val="FF0000"/>
                </a:solidFill>
                <a:latin typeface="游ゴシック" panose="020B0400000000000000" pitchFamily="50" charset="-128"/>
                <a:ea typeface="游ゴシック" panose="020B0400000000000000" pitchFamily="50" charset="-128"/>
              </a:rPr>
              <a:t>尊敬のおもい</a:t>
            </a:r>
            <a:r>
              <a:rPr kumimoji="1" lang="ja-JP" altLang="en-US" sz="4800" b="1" dirty="0">
                <a:latin typeface="游ゴシック" panose="020B0400000000000000" pitchFamily="50" charset="-128"/>
                <a:ea typeface="游ゴシック" panose="020B0400000000000000" pitchFamily="50" charset="-128"/>
              </a:rPr>
              <a:t>をもって、</a:t>
            </a:r>
            <a:endParaRPr kumimoji="1" lang="en-US" altLang="ja-JP" sz="4800" b="1" dirty="0">
              <a:latin typeface="游ゴシック" panose="020B0400000000000000" pitchFamily="50" charset="-128"/>
              <a:ea typeface="游ゴシック" panose="020B0400000000000000" pitchFamily="50" charset="-128"/>
            </a:endParaRPr>
          </a:p>
          <a:p>
            <a:r>
              <a:rPr kumimoji="1" lang="ja-JP" altLang="en-US" sz="4800" b="1" dirty="0">
                <a:solidFill>
                  <a:srgbClr val="FF0000"/>
                </a:solidFill>
                <a:latin typeface="游ゴシック" panose="020B0400000000000000" pitchFamily="50" charset="-128"/>
                <a:ea typeface="游ゴシック" panose="020B0400000000000000" pitchFamily="50" charset="-128"/>
              </a:rPr>
              <a:t>三宝</a:t>
            </a:r>
            <a:r>
              <a:rPr kumimoji="1" lang="ja-JP" altLang="en-US" sz="4800" b="1" dirty="0">
                <a:latin typeface="游ゴシック" panose="020B0400000000000000" pitchFamily="50" charset="-128"/>
                <a:ea typeface="游ゴシック" panose="020B0400000000000000" pitchFamily="50" charset="-128"/>
              </a:rPr>
              <a:t>（仏・法・僧）に対して、飲食や衣服や薬や住居などを</a:t>
            </a:r>
            <a:r>
              <a:rPr kumimoji="1" lang="ja-JP" altLang="en-US" sz="4800" b="1" dirty="0">
                <a:solidFill>
                  <a:srgbClr val="FF0000"/>
                </a:solidFill>
                <a:latin typeface="游ゴシック" panose="020B0400000000000000" pitchFamily="50" charset="-128"/>
                <a:ea typeface="游ゴシック" panose="020B0400000000000000" pitchFamily="50" charset="-128"/>
              </a:rPr>
              <a:t>お供えすること</a:t>
            </a:r>
            <a:r>
              <a:rPr kumimoji="1" lang="ja-JP" altLang="en-US" sz="4800" b="1" dirty="0">
                <a:latin typeface="游ゴシック" panose="020B0400000000000000" pitchFamily="50" charset="-128"/>
                <a:ea typeface="游ゴシック" panose="020B0400000000000000" pitchFamily="50" charset="-128"/>
              </a:rPr>
              <a:t>。</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7942" y="562842"/>
            <a:ext cx="978402" cy="2394985"/>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1277" y="525900"/>
            <a:ext cx="960397" cy="2325917"/>
          </a:xfrm>
          <a:prstGeom prst="rect">
            <a:avLst/>
          </a:prstGeom>
        </p:spPr>
      </p:pic>
      <p:sp>
        <p:nvSpPr>
          <p:cNvPr id="9" name="等号 8"/>
          <p:cNvSpPr/>
          <p:nvPr/>
        </p:nvSpPr>
        <p:spPr>
          <a:xfrm rot="5400000">
            <a:off x="3926133" y="1809891"/>
            <a:ext cx="1105355" cy="113724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Tree>
    <p:extLst>
      <p:ext uri="{BB962C8B-B14F-4D97-AF65-F5344CB8AC3E}">
        <p14:creationId xmlns:p14="http://schemas.microsoft.com/office/powerpoint/2010/main" val="132442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198267" y="436896"/>
            <a:ext cx="2561089" cy="1323439"/>
          </a:xfrm>
          <a:prstGeom prst="rect">
            <a:avLst/>
          </a:prstGeom>
          <a:solidFill>
            <a:srgbClr val="EF7341"/>
          </a:solidFill>
        </p:spPr>
        <p:txBody>
          <a:bodyPr wrap="square" rtlCol="0">
            <a:spAutoFit/>
          </a:bodyPr>
          <a:lstStyle/>
          <a:p>
            <a:pPr algn="ctr"/>
            <a:r>
              <a:rPr lang="ja-JP" altLang="en-US" sz="8000" b="1" dirty="0">
                <a:ea typeface="游ゴシック" panose="020B0400000000000000" pitchFamily="50" charset="-128"/>
              </a:rPr>
              <a:t>供養</a:t>
            </a:r>
            <a:endParaRPr kumimoji="1" lang="ja-JP" altLang="en-US" sz="8000" b="1" dirty="0">
              <a:ea typeface="游ゴシック" panose="020B0400000000000000" pitchFamily="50" charset="-128"/>
            </a:endParaRPr>
          </a:p>
        </p:txBody>
      </p:sp>
      <p:sp>
        <p:nvSpPr>
          <p:cNvPr id="4" name="テキスト ボックス 3"/>
          <p:cNvSpPr txBox="1"/>
          <p:nvPr/>
        </p:nvSpPr>
        <p:spPr>
          <a:xfrm>
            <a:off x="597408" y="2851817"/>
            <a:ext cx="8344641" cy="1569660"/>
          </a:xfrm>
          <a:prstGeom prst="rect">
            <a:avLst/>
          </a:prstGeom>
          <a:noFill/>
        </p:spPr>
        <p:txBody>
          <a:bodyPr wrap="square" rtlCol="0">
            <a:spAutoFit/>
          </a:bodyPr>
          <a:lstStyle/>
          <a:p>
            <a:r>
              <a:rPr lang="ja-JP" altLang="en-US" sz="4800" b="1" dirty="0">
                <a:latin typeface="游ゴシック" panose="020B0400000000000000" pitchFamily="50" charset="-128"/>
                <a:ea typeface="游ゴシック" panose="020B0400000000000000" pitchFamily="50" charset="-128"/>
              </a:rPr>
              <a:t>自分に縁のある</a:t>
            </a:r>
            <a:r>
              <a:rPr lang="ja-JP" altLang="en-US" sz="4800" b="1" dirty="0">
                <a:solidFill>
                  <a:srgbClr val="FF0000"/>
                </a:solidFill>
                <a:latin typeface="游ゴシック" panose="020B0400000000000000" pitchFamily="50" charset="-128"/>
                <a:ea typeface="游ゴシック" panose="020B0400000000000000" pitchFamily="50" charset="-128"/>
              </a:rPr>
              <a:t>死者のために</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物資を差し上げること。</a:t>
            </a:r>
            <a:endParaRPr kumimoji="1" lang="ja-JP" altLang="en-US" sz="4800" b="1" dirty="0">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1435358" y="4914306"/>
            <a:ext cx="6086903" cy="830997"/>
          </a:xfrm>
          <a:prstGeom prst="rect">
            <a:avLst/>
          </a:prstGeom>
          <a:solidFill>
            <a:srgbClr val="EF7341"/>
          </a:solidFill>
        </p:spPr>
        <p:txBody>
          <a:bodyPr wrap="square" rtlCol="0">
            <a:spAutoFit/>
          </a:bodyPr>
          <a:lstStyle/>
          <a:p>
            <a:pPr algn="ctr"/>
            <a:r>
              <a:rPr lang="ja-JP" altLang="en-US" sz="4800" b="1" dirty="0">
                <a:latin typeface="游ゴシック" panose="020B0400000000000000" pitchFamily="50" charset="-128"/>
                <a:ea typeface="游ゴシック" panose="020B0400000000000000" pitchFamily="50" charset="-128"/>
              </a:rPr>
              <a:t>追善供養・先祖供養</a:t>
            </a:r>
            <a:endParaRPr kumimoji="1" lang="ja-JP" altLang="en-US" sz="4800" b="1" dirty="0">
              <a:latin typeface="游ゴシック" panose="020B0400000000000000" pitchFamily="50" charset="-128"/>
              <a:ea typeface="游ゴシック" panose="020B0400000000000000" pitchFamily="50" charset="-128"/>
            </a:endParaRPr>
          </a:p>
        </p:txBody>
      </p:sp>
      <p:sp>
        <p:nvSpPr>
          <p:cNvPr id="6" name="等号 5"/>
          <p:cNvSpPr/>
          <p:nvPr/>
        </p:nvSpPr>
        <p:spPr>
          <a:xfrm rot="5400000">
            <a:off x="3926133" y="1809891"/>
            <a:ext cx="1105355" cy="113724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Tree>
    <p:extLst>
      <p:ext uri="{BB962C8B-B14F-4D97-AF65-F5344CB8AC3E}">
        <p14:creationId xmlns:p14="http://schemas.microsoft.com/office/powerpoint/2010/main" val="20521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63046"/>
          </a:xfrm>
          <a:prstGeom prst="rect">
            <a:avLst/>
          </a:prstGeom>
        </p:spPr>
      </p:pic>
      <p:sp>
        <p:nvSpPr>
          <p:cNvPr id="4" name="テキスト ボックス 3"/>
          <p:cNvSpPr txBox="1"/>
          <p:nvPr/>
        </p:nvSpPr>
        <p:spPr>
          <a:xfrm>
            <a:off x="2256589" y="1785998"/>
            <a:ext cx="553998" cy="3936376"/>
          </a:xfrm>
          <a:prstGeom prst="rect">
            <a:avLst/>
          </a:prstGeom>
          <a:solidFill>
            <a:schemeClr val="accent1">
              <a:lumMod val="40000"/>
              <a:lumOff val="60000"/>
            </a:schemeClr>
          </a:solidFill>
          <a:effectLst>
            <a:glow rad="228600">
              <a:schemeClr val="bg1">
                <a:alpha val="40000"/>
              </a:schemeClr>
            </a:glow>
          </a:effectLst>
        </p:spPr>
        <p:txBody>
          <a:bodyPr vert="eaVert" wrap="square" rtlCol="0">
            <a:spAutoFit/>
          </a:bodyPr>
          <a:lstStyle/>
          <a:p>
            <a:r>
              <a:rPr kumimoji="1" lang="ja-JP" altLang="en-US" sz="2400" b="1" dirty="0">
                <a:effectLst>
                  <a:glow rad="190500">
                    <a:schemeClr val="bg1"/>
                  </a:glow>
                </a:effectLst>
                <a:latin typeface="游ゴシック" panose="020B0400000000000000" pitchFamily="50" charset="-128"/>
                <a:ea typeface="游ゴシック" panose="020B0400000000000000" pitchFamily="50" charset="-128"/>
              </a:rPr>
              <a:t>  う　 　ら　 ぼん   ぎょう</a:t>
            </a:r>
          </a:p>
        </p:txBody>
      </p:sp>
      <p:sp>
        <p:nvSpPr>
          <p:cNvPr id="6" name="テキスト ボックス 5"/>
          <p:cNvSpPr txBox="1"/>
          <p:nvPr/>
        </p:nvSpPr>
        <p:spPr>
          <a:xfrm>
            <a:off x="1008884" y="1785998"/>
            <a:ext cx="1292662" cy="3936376"/>
          </a:xfrm>
          <a:prstGeom prst="rect">
            <a:avLst/>
          </a:prstGeom>
          <a:solidFill>
            <a:schemeClr val="accent1">
              <a:lumMod val="40000"/>
              <a:lumOff val="60000"/>
            </a:schemeClr>
          </a:solidFill>
          <a:effectLst/>
        </p:spPr>
        <p:txBody>
          <a:bodyPr vert="eaVert" wrap="square" rtlCol="0">
            <a:spAutoFit/>
          </a:bodyPr>
          <a:lstStyle/>
          <a:p>
            <a:pPr algn="ctr"/>
            <a:r>
              <a:rPr kumimoji="1" lang="ja-JP" altLang="en-US" sz="7200" b="1" dirty="0">
                <a:effectLst>
                  <a:glow rad="190500">
                    <a:schemeClr val="bg1"/>
                  </a:glow>
                </a:effectLst>
                <a:latin typeface="游ゴシック" panose="020B0400000000000000" pitchFamily="50" charset="-128"/>
                <a:ea typeface="游ゴシック" panose="020B0400000000000000" pitchFamily="50" charset="-128"/>
              </a:rPr>
              <a:t>盂蘭盆経</a:t>
            </a:r>
          </a:p>
        </p:txBody>
      </p:sp>
      <p:sp>
        <p:nvSpPr>
          <p:cNvPr id="2" name="テキスト ボックス 1"/>
          <p:cNvSpPr txBox="1"/>
          <p:nvPr/>
        </p:nvSpPr>
        <p:spPr>
          <a:xfrm>
            <a:off x="7765797" y="423080"/>
            <a:ext cx="1037230" cy="1938992"/>
          </a:xfrm>
          <a:prstGeom prst="rect">
            <a:avLst/>
          </a:prstGeom>
          <a:solidFill>
            <a:schemeClr val="accent4">
              <a:lumMod val="60000"/>
              <a:lumOff val="40000"/>
            </a:schemeClr>
          </a:solidFill>
        </p:spPr>
        <p:txBody>
          <a:bodyPr wrap="square" rtlCol="0">
            <a:spAutoFit/>
          </a:bodyPr>
          <a:lstStyle/>
          <a:p>
            <a:r>
              <a:rPr kumimoji="1" lang="ja-JP" altLang="en-US" sz="6000" b="1" dirty="0">
                <a:effectLst>
                  <a:glow rad="419100">
                    <a:schemeClr val="bg1">
                      <a:alpha val="99000"/>
                    </a:schemeClr>
                  </a:glow>
                </a:effectLst>
                <a:latin typeface="游ゴシック" panose="020B0400000000000000" pitchFamily="50" charset="-128"/>
                <a:ea typeface="游ゴシック" panose="020B0400000000000000" pitchFamily="50" charset="-128"/>
              </a:rPr>
              <a:t>お盆</a:t>
            </a:r>
          </a:p>
        </p:txBody>
      </p:sp>
    </p:spTree>
    <p:extLst>
      <p:ext uri="{BB962C8B-B14F-4D97-AF65-F5344CB8AC3E}">
        <p14:creationId xmlns:p14="http://schemas.microsoft.com/office/powerpoint/2010/main" val="114106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907053" y="5588335"/>
            <a:ext cx="3262432" cy="1015663"/>
          </a:xfrm>
          <a:prstGeom prst="rect">
            <a:avLst/>
          </a:prstGeom>
        </p:spPr>
        <p:txBody>
          <a:bodyPr wrap="none">
            <a:spAutoFit/>
          </a:bodyPr>
          <a:lstStyle/>
          <a:p>
            <a:r>
              <a:rPr lang="ja-JP" altLang="en-US" sz="6000" b="1" dirty="0">
                <a:solidFill>
                  <a:prstClr val="black"/>
                </a:solidFill>
                <a:effectLst>
                  <a:glow rad="228600">
                    <a:schemeClr val="bg1"/>
                  </a:glow>
                </a:effectLst>
                <a:latin typeface="游ゴシック" panose="020B0400000000000000" pitchFamily="50" charset="-128"/>
                <a:ea typeface="游ゴシック" panose="020B0400000000000000" pitchFamily="50" charset="-128"/>
              </a:rPr>
              <a:t>目連尊者</a:t>
            </a:r>
          </a:p>
        </p:txBody>
      </p:sp>
      <p:sp>
        <p:nvSpPr>
          <p:cNvPr id="6" name="テキスト ボックス 5"/>
          <p:cNvSpPr txBox="1"/>
          <p:nvPr/>
        </p:nvSpPr>
        <p:spPr>
          <a:xfrm>
            <a:off x="6463236" y="623403"/>
            <a:ext cx="1107996" cy="3290229"/>
          </a:xfrm>
          <a:prstGeom prst="rect">
            <a:avLst/>
          </a:prstGeom>
          <a:noFill/>
          <a:ln w="57150" cmpd="thickThin">
            <a:solidFill>
              <a:schemeClr val="tx1"/>
            </a:solidFill>
            <a:miter lim="800000"/>
          </a:ln>
          <a:effectLst/>
        </p:spPr>
        <p:txBody>
          <a:bodyPr vert="eaVert" wrap="square" rtlCol="0">
            <a:spAutoFit/>
          </a:bodyPr>
          <a:lstStyle/>
          <a:p>
            <a:pPr algn="ctr"/>
            <a:r>
              <a:rPr kumimoji="1" lang="ja-JP" altLang="en-US" sz="6000" b="1" dirty="0">
                <a:effectLst>
                  <a:glow>
                    <a:schemeClr val="bg1"/>
                  </a:glow>
                </a:effectLst>
                <a:latin typeface="游ゴシック" panose="020B0400000000000000" pitchFamily="50" charset="-128"/>
                <a:ea typeface="游ゴシック" panose="020B0400000000000000" pitchFamily="50" charset="-128"/>
              </a:rPr>
              <a:t>神通第一</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5079" y="367371"/>
            <a:ext cx="3684291" cy="4908929"/>
          </a:xfrm>
          <a:prstGeom prst="rect">
            <a:avLst/>
          </a:prstGeom>
        </p:spPr>
      </p:pic>
    </p:spTree>
    <p:extLst>
      <p:ext uri="{BB962C8B-B14F-4D97-AF65-F5344CB8AC3E}">
        <p14:creationId xmlns:p14="http://schemas.microsoft.com/office/powerpoint/2010/main" val="402760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22000">
              <a:srgbClr val="FF0000"/>
            </a:gs>
            <a:gs pos="91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正方形/長方形 1"/>
          <p:cNvSpPr/>
          <p:nvPr/>
        </p:nvSpPr>
        <p:spPr>
          <a:xfrm>
            <a:off x="2619422" y="0"/>
            <a:ext cx="4497789" cy="1010849"/>
          </a:xfrm>
          <a:prstGeom prst="rect">
            <a:avLst/>
          </a:prstGeom>
          <a:no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5400" b="1" dirty="0">
                <a:effectLst>
                  <a:glow rad="228600">
                    <a:srgbClr val="FF0000"/>
                  </a:glow>
                </a:effectLst>
                <a:latin typeface="游ゴシック" panose="020B0400000000000000" pitchFamily="50" charset="-128"/>
                <a:ea typeface="游ゴシック" panose="020B0400000000000000" pitchFamily="50" charset="-128"/>
              </a:rPr>
              <a:t>餓鬼道の世界</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422" y="847830"/>
            <a:ext cx="4857529" cy="4276531"/>
          </a:xfrm>
          <a:prstGeom prst="rect">
            <a:avLst/>
          </a:prstGeom>
          <a:effectLst>
            <a:glow rad="228600">
              <a:schemeClr val="accent4">
                <a:satMod val="175000"/>
                <a:alpha val="40000"/>
              </a:schemeClr>
            </a:glow>
          </a:effectLst>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75" y="2986096"/>
            <a:ext cx="4525086" cy="4140128"/>
          </a:xfrm>
          <a:prstGeom prst="rect">
            <a:avLst/>
          </a:prstGeom>
        </p:spPr>
      </p:pic>
    </p:spTree>
    <p:extLst>
      <p:ext uri="{BB962C8B-B14F-4D97-AF65-F5344CB8AC3E}">
        <p14:creationId xmlns:p14="http://schemas.microsoft.com/office/powerpoint/2010/main" val="212207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79268" y="217133"/>
            <a:ext cx="1723549" cy="1015663"/>
          </a:xfrm>
          <a:prstGeom prst="rect">
            <a:avLst/>
          </a:prstGeom>
          <a:solidFill>
            <a:schemeClr val="accent4">
              <a:lumMod val="40000"/>
              <a:lumOff val="60000"/>
            </a:schemeClr>
          </a:solidFill>
        </p:spPr>
        <p:txBody>
          <a:bodyPr wrap="none">
            <a:spAutoFit/>
          </a:bodyPr>
          <a:lstStyle/>
          <a:p>
            <a:r>
              <a:rPr lang="ja-JP" altLang="en-US" sz="6000" b="1" dirty="0">
                <a:latin typeface="游ゴシック" panose="020B0400000000000000" pitchFamily="50" charset="-128"/>
                <a:ea typeface="游ゴシック" panose="020B0400000000000000" pitchFamily="50" charset="-128"/>
              </a:rPr>
              <a:t>六道</a:t>
            </a:r>
            <a:endParaRPr lang="ja-JP" altLang="en-US" sz="5400" b="1" dirty="0">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3447325" y="5643996"/>
            <a:ext cx="2514600" cy="914400"/>
          </a:xfrm>
          <a:prstGeom prst="rect">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0" b="1" dirty="0">
                <a:ln w="0"/>
                <a:solidFill>
                  <a:prstClr val="black"/>
                </a:solidFill>
                <a:effectLst>
                  <a:outerShdw blurRad="38100" dist="19050" dir="2700000" algn="tl" rotWithShape="0">
                    <a:prstClr val="black">
                      <a:alpha val="40000"/>
                    </a:prstClr>
                  </a:outerShdw>
                </a:effectLst>
                <a:latin typeface="游ゴシック" panose="020B0400000000000000" pitchFamily="50" charset="-128"/>
                <a:ea typeface="游ゴシック" panose="020B0400000000000000" pitchFamily="50" charset="-128"/>
              </a:rPr>
              <a:t>地獄</a:t>
            </a:r>
          </a:p>
        </p:txBody>
      </p:sp>
      <p:sp>
        <p:nvSpPr>
          <p:cNvPr id="7" name="正方形/長方形 6"/>
          <p:cNvSpPr/>
          <p:nvPr/>
        </p:nvSpPr>
        <p:spPr>
          <a:xfrm>
            <a:off x="3447325" y="4729596"/>
            <a:ext cx="2514600" cy="914400"/>
          </a:xfrm>
          <a:prstGeom prst="rect">
            <a:avLst/>
          </a:prstGeom>
          <a:solidFill>
            <a:srgbClr val="FF7C8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0" b="1" dirty="0">
                <a:ln w="0"/>
                <a:solidFill>
                  <a:prstClr val="black"/>
                </a:solidFill>
                <a:effectLst>
                  <a:outerShdw blurRad="38100" dist="19050" dir="2700000" algn="tl" rotWithShape="0">
                    <a:prstClr val="black">
                      <a:alpha val="40000"/>
                    </a:prstClr>
                  </a:outerShdw>
                </a:effectLst>
                <a:latin typeface="游ゴシック" panose="020B0400000000000000" pitchFamily="50" charset="-128"/>
                <a:ea typeface="游ゴシック" panose="020B0400000000000000" pitchFamily="50" charset="-128"/>
              </a:rPr>
              <a:t>餓鬼</a:t>
            </a:r>
          </a:p>
        </p:txBody>
      </p:sp>
      <p:sp>
        <p:nvSpPr>
          <p:cNvPr id="9" name="正方形/長方形 8"/>
          <p:cNvSpPr/>
          <p:nvPr/>
        </p:nvSpPr>
        <p:spPr>
          <a:xfrm>
            <a:off x="3447325" y="3778456"/>
            <a:ext cx="2514600" cy="951140"/>
          </a:xfrm>
          <a:prstGeom prst="rect">
            <a:avLst/>
          </a:prstGeom>
          <a:solidFill>
            <a:srgbClr val="EF734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0" b="1" dirty="0">
                <a:ln w="0"/>
                <a:solidFill>
                  <a:prstClr val="black"/>
                </a:solidFill>
                <a:effectLst>
                  <a:outerShdw blurRad="38100" dist="19050" dir="2700000" algn="tl" rotWithShape="0">
                    <a:prstClr val="black">
                      <a:alpha val="40000"/>
                    </a:prstClr>
                  </a:outerShdw>
                </a:effectLst>
                <a:latin typeface="游ゴシック" panose="020B0400000000000000" pitchFamily="50" charset="-128"/>
                <a:ea typeface="游ゴシック" panose="020B0400000000000000" pitchFamily="50" charset="-128"/>
              </a:rPr>
              <a:t>畜生</a:t>
            </a:r>
          </a:p>
        </p:txBody>
      </p:sp>
      <p:sp>
        <p:nvSpPr>
          <p:cNvPr id="10" name="正方形/長方形 9"/>
          <p:cNvSpPr/>
          <p:nvPr/>
        </p:nvSpPr>
        <p:spPr>
          <a:xfrm>
            <a:off x="3447325" y="2855891"/>
            <a:ext cx="2514600" cy="914400"/>
          </a:xfrm>
          <a:prstGeom prst="rect">
            <a:avLst/>
          </a:prstGeom>
          <a:ln w="254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6000" b="1" dirty="0">
                <a:ln w="0"/>
                <a:solidFill>
                  <a:prstClr val="black"/>
                </a:solidFill>
                <a:effectLst>
                  <a:outerShdw blurRad="38100" dist="19050" dir="2700000" algn="tl" rotWithShape="0">
                    <a:prstClr val="black">
                      <a:alpha val="40000"/>
                    </a:prstClr>
                  </a:outerShdw>
                </a:effectLst>
                <a:latin typeface="游ゴシック" panose="020B0400000000000000" pitchFamily="50" charset="-128"/>
                <a:ea typeface="游ゴシック" panose="020B0400000000000000" pitchFamily="50" charset="-128"/>
              </a:rPr>
              <a:t>阿修羅</a:t>
            </a:r>
          </a:p>
        </p:txBody>
      </p:sp>
      <p:sp>
        <p:nvSpPr>
          <p:cNvPr id="11" name="正方形/長方形 10"/>
          <p:cNvSpPr/>
          <p:nvPr/>
        </p:nvSpPr>
        <p:spPr>
          <a:xfrm>
            <a:off x="3447325" y="2011460"/>
            <a:ext cx="2514600" cy="849539"/>
          </a:xfrm>
          <a:prstGeom prst="rect">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0" b="1" dirty="0">
                <a:ln w="0"/>
                <a:solidFill>
                  <a:prstClr val="black"/>
                </a:solidFill>
                <a:effectLst>
                  <a:outerShdw blurRad="38100" dist="19050" dir="2700000" algn="tl" rotWithShape="0">
                    <a:prstClr val="black">
                      <a:alpha val="40000"/>
                    </a:prstClr>
                  </a:outerShdw>
                </a:effectLst>
                <a:latin typeface="游ゴシック" panose="020B0400000000000000" pitchFamily="50" charset="-128"/>
                <a:ea typeface="游ゴシック" panose="020B0400000000000000" pitchFamily="50" charset="-128"/>
              </a:rPr>
              <a:t>人間</a:t>
            </a:r>
          </a:p>
        </p:txBody>
      </p:sp>
      <p:sp>
        <p:nvSpPr>
          <p:cNvPr id="12" name="正方形/長方形 11"/>
          <p:cNvSpPr/>
          <p:nvPr/>
        </p:nvSpPr>
        <p:spPr>
          <a:xfrm>
            <a:off x="3447325" y="1102168"/>
            <a:ext cx="2514600" cy="914400"/>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0" b="1" dirty="0">
                <a:ln w="0"/>
                <a:solidFill>
                  <a:prstClr val="black"/>
                </a:solidFill>
                <a:effectLst>
                  <a:outerShdw blurRad="38100" dist="19050" dir="2700000" algn="tl" rotWithShape="0">
                    <a:prstClr val="black">
                      <a:alpha val="40000"/>
                    </a:prstClr>
                  </a:outerShdw>
                </a:effectLst>
                <a:latin typeface="游ゴシック" panose="020B0400000000000000" pitchFamily="50" charset="-128"/>
                <a:ea typeface="游ゴシック" panose="020B0400000000000000" pitchFamily="50" charset="-128"/>
              </a:rPr>
              <a:t>天</a:t>
            </a:r>
          </a:p>
        </p:txBody>
      </p:sp>
      <p:cxnSp>
        <p:nvCxnSpPr>
          <p:cNvPr id="15" name="直線矢印コネクタ 14"/>
          <p:cNvCxnSpPr>
            <a:stCxn id="4" idx="4"/>
            <a:endCxn id="16" idx="0"/>
          </p:cNvCxnSpPr>
          <p:nvPr/>
        </p:nvCxnSpPr>
        <p:spPr>
          <a:xfrm flipH="1">
            <a:off x="7306432" y="2269706"/>
            <a:ext cx="1" cy="3086308"/>
          </a:xfrm>
          <a:prstGeom prst="straightConnector1">
            <a:avLst/>
          </a:prstGeom>
          <a:ln w="1905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円/楕円 3"/>
          <p:cNvSpPr/>
          <p:nvPr/>
        </p:nvSpPr>
        <p:spPr>
          <a:xfrm>
            <a:off x="6638775" y="1053728"/>
            <a:ext cx="1335315" cy="1215978"/>
          </a:xfrm>
          <a:prstGeom prst="ellipse">
            <a:avLst/>
          </a:prstGeom>
          <a:solidFill>
            <a:schemeClr val="bg2"/>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b="1" dirty="0">
                <a:ln w="0"/>
                <a:solidFill>
                  <a:prstClr val="black"/>
                </a:solidFill>
                <a:latin typeface="ＤＦ平成ゴシック体W5" panose="020B0509000000000000" pitchFamily="49" charset="-128"/>
                <a:ea typeface="ＤＦ平成ゴシック体W5" panose="020B0509000000000000" pitchFamily="49" charset="-128"/>
              </a:rPr>
              <a:t>少</a:t>
            </a:r>
            <a:endParaRPr lang="ja-JP" altLang="en-US" sz="5400" b="1" dirty="0">
              <a:solidFill>
                <a:prstClr val="white"/>
              </a:solidFill>
              <a:latin typeface="ＤＦ平成ゴシック体W5" panose="020B0509000000000000" pitchFamily="49" charset="-128"/>
              <a:ea typeface="ＤＦ平成ゴシック体W5" panose="020B0509000000000000" pitchFamily="49" charset="-128"/>
            </a:endParaRPr>
          </a:p>
        </p:txBody>
      </p:sp>
      <p:sp>
        <p:nvSpPr>
          <p:cNvPr id="16" name="円/楕円 15"/>
          <p:cNvSpPr/>
          <p:nvPr/>
        </p:nvSpPr>
        <p:spPr>
          <a:xfrm>
            <a:off x="6638774" y="5356014"/>
            <a:ext cx="1335315" cy="1215978"/>
          </a:xfrm>
          <a:prstGeom prst="ellipse">
            <a:avLst/>
          </a:prstGeom>
          <a:solidFill>
            <a:schemeClr val="bg2"/>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b="1" dirty="0">
                <a:solidFill>
                  <a:srgbClr val="FF0000"/>
                </a:solidFill>
                <a:latin typeface="ＤＦ平成ゴシック体W5" panose="020B0509000000000000" pitchFamily="49" charset="-128"/>
                <a:ea typeface="ＤＦ平成ゴシック体W5" panose="020B0509000000000000" pitchFamily="49" charset="-128"/>
              </a:rPr>
              <a:t>多</a:t>
            </a:r>
          </a:p>
        </p:txBody>
      </p:sp>
      <p:sp>
        <p:nvSpPr>
          <p:cNvPr id="19" name="左中かっこ 18"/>
          <p:cNvSpPr/>
          <p:nvPr/>
        </p:nvSpPr>
        <p:spPr>
          <a:xfrm>
            <a:off x="2222596" y="1156084"/>
            <a:ext cx="741995" cy="5419278"/>
          </a:xfrm>
          <a:prstGeom prst="leftBrace">
            <a:avLst>
              <a:gd name="adj1" fmla="val 8333"/>
              <a:gd name="adj2" fmla="val 49468"/>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b="1">
              <a:solidFill>
                <a:prstClr val="black"/>
              </a:solidFill>
            </a:endParaRPr>
          </a:p>
        </p:txBody>
      </p:sp>
      <p:sp>
        <p:nvSpPr>
          <p:cNvPr id="20" name="正方形/長方形 19"/>
          <p:cNvSpPr/>
          <p:nvPr/>
        </p:nvSpPr>
        <p:spPr>
          <a:xfrm>
            <a:off x="584452" y="3115348"/>
            <a:ext cx="1313180" cy="1446550"/>
          </a:xfrm>
          <a:prstGeom prst="rect">
            <a:avLst/>
          </a:prstGeom>
        </p:spPr>
        <p:txBody>
          <a:bodyPr wrap="none">
            <a:spAutoFit/>
          </a:bodyPr>
          <a:lstStyle/>
          <a:p>
            <a:r>
              <a:rPr lang="ja-JP" altLang="en-US" sz="8800" b="1" dirty="0">
                <a:solidFill>
                  <a:srgbClr val="FF0000"/>
                </a:solidFill>
                <a:latin typeface="ＤＦ平成ゴシック体W5" panose="020B0509000000000000" pitchFamily="49" charset="-128"/>
                <a:ea typeface="ＤＦ平成ゴシック体W5" panose="020B0509000000000000" pitchFamily="49" charset="-128"/>
              </a:rPr>
              <a:t>苦</a:t>
            </a:r>
            <a:endParaRPr lang="ja-JP" altLang="en-US" sz="8800" b="1" dirty="0">
              <a:solidFill>
                <a:prstClr val="black"/>
              </a:solidFill>
              <a:latin typeface="ＤＦ平成ゴシック体W5" panose="020B0509000000000000" pitchFamily="49" charset="-128"/>
              <a:ea typeface="ＤＦ平成ゴシック体W5" panose="020B0509000000000000" pitchFamily="49" charset="-128"/>
            </a:endParaRPr>
          </a:p>
        </p:txBody>
      </p:sp>
    </p:spTree>
    <p:extLst>
      <p:ext uri="{BB962C8B-B14F-4D97-AF65-F5344CB8AC3E}">
        <p14:creationId xmlns:p14="http://schemas.microsoft.com/office/powerpoint/2010/main" val="144111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mph" presetSubtype="0" repeatCount="indefinite" fill="hold" grpId="0" nodeType="clickEffect">
                                  <p:stCondLst>
                                    <p:cond delay="0"/>
                                  </p:stCondLst>
                                  <p:endCondLst>
                                    <p:cond evt="onNext" delay="0">
                                      <p:tgtEl>
                                        <p:sldTgt/>
                                      </p:tgtEl>
                                    </p:cond>
                                  </p:endCondLst>
                                  <p:childTnLst>
                                    <p:animEffect transition="out" filter="fade">
                                      <p:cBhvr>
                                        <p:cTn id="14" dur="500" tmFilter="0, 0; .2, .5; .8, .5; 1, 0"/>
                                        <p:tgtEl>
                                          <p:spTgt spid="7"/>
                                        </p:tgtEl>
                                      </p:cBhvr>
                                    </p:animEffect>
                                    <p:animScale>
                                      <p:cBhvr>
                                        <p:cTn id="15" dur="250" autoRev="1" fill="hold"/>
                                        <p:tgtEl>
                                          <p:spTgt spid="7"/>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16"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2000">
              <a:srgbClr val="F51C1F"/>
            </a:gs>
            <a:gs pos="91000">
              <a:schemeClr val="accent1">
                <a:lumMod val="45000"/>
                <a:lumOff val="55000"/>
              </a:schemeClr>
            </a:gs>
            <a:gs pos="100000">
              <a:schemeClr val="accent1">
                <a:lumMod val="30000"/>
                <a:lumOff val="7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382" y="621792"/>
            <a:ext cx="6125207" cy="5392585"/>
          </a:xfrm>
          <a:prstGeom prst="rect">
            <a:avLst/>
          </a:prstGeom>
          <a:effectLst>
            <a:glow rad="228600">
              <a:schemeClr val="accent4">
                <a:satMod val="175000"/>
                <a:alpha val="40000"/>
              </a:schemeClr>
            </a:glow>
          </a:effectLst>
        </p:spPr>
      </p:pic>
      <p:sp>
        <p:nvSpPr>
          <p:cNvPr id="5" name="正方形/長方形 4"/>
          <p:cNvSpPr/>
          <p:nvPr/>
        </p:nvSpPr>
        <p:spPr>
          <a:xfrm>
            <a:off x="-170737" y="140177"/>
            <a:ext cx="5245718" cy="124759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5400" b="1" dirty="0">
                <a:effectLst>
                  <a:glow rad="228600">
                    <a:srgbClr val="FF0000"/>
                  </a:glow>
                </a:effectLst>
                <a:latin typeface="游ゴシック" panose="020B0400000000000000" pitchFamily="50" charset="-128"/>
                <a:ea typeface="游ゴシック" panose="020B0400000000000000" pitchFamily="50" charset="-128"/>
              </a:rPr>
              <a:t>餓鬼道の世界</a:t>
            </a:r>
          </a:p>
        </p:txBody>
      </p:sp>
      <p:sp>
        <p:nvSpPr>
          <p:cNvPr id="6" name="正方形/長方形 5"/>
          <p:cNvSpPr/>
          <p:nvPr/>
        </p:nvSpPr>
        <p:spPr>
          <a:xfrm>
            <a:off x="1049580" y="4023151"/>
            <a:ext cx="7304509" cy="2479249"/>
          </a:xfrm>
          <a:prstGeom prst="rect">
            <a:avLst/>
          </a:prstGeom>
          <a:no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5400" b="1" dirty="0">
                <a:effectLst>
                  <a:glow rad="228600">
                    <a:srgbClr val="FF0000"/>
                  </a:glow>
                </a:effectLst>
                <a:latin typeface="游ゴシック" panose="020B0400000000000000" pitchFamily="50" charset="-128"/>
                <a:ea typeface="游ゴシック" panose="020B0400000000000000" pitchFamily="50" charset="-128"/>
              </a:rPr>
              <a:t>常に</a:t>
            </a:r>
            <a:r>
              <a:rPr kumimoji="1" lang="ja-JP" altLang="en-US" sz="5400" b="1" dirty="0">
                <a:effectLst>
                  <a:glow rad="228600">
                    <a:srgbClr val="FF0000"/>
                  </a:glow>
                </a:effectLst>
                <a:latin typeface="游ゴシック" panose="020B0400000000000000" pitchFamily="50" charset="-128"/>
                <a:ea typeface="游ゴシック" panose="020B0400000000000000" pitchFamily="50" charset="-128"/>
              </a:rPr>
              <a:t>餓えや喉の乾きに悩まされる世界</a:t>
            </a:r>
          </a:p>
        </p:txBody>
      </p:sp>
      <p:sp>
        <p:nvSpPr>
          <p:cNvPr id="2" name="テキスト ボックス 1"/>
          <p:cNvSpPr txBox="1"/>
          <p:nvPr/>
        </p:nvSpPr>
        <p:spPr>
          <a:xfrm>
            <a:off x="6614353" y="329140"/>
            <a:ext cx="1962912" cy="1107996"/>
          </a:xfrm>
          <a:prstGeom prst="rect">
            <a:avLst/>
          </a:prstGeom>
          <a:solidFill>
            <a:srgbClr val="FF0000"/>
          </a:solidFill>
          <a:ln w="38100">
            <a:solidFill>
              <a:srgbClr val="0070C0"/>
            </a:solidFill>
          </a:ln>
        </p:spPr>
        <p:txBody>
          <a:bodyPr wrap="square" rtlCol="0">
            <a:spAutoFit/>
          </a:bodyPr>
          <a:lstStyle/>
          <a:p>
            <a:r>
              <a:rPr kumimoji="1" lang="ja-JP" altLang="en-US" sz="6600" b="1" dirty="0">
                <a:solidFill>
                  <a:schemeClr val="bg1"/>
                </a:solidFill>
                <a:latin typeface="游ゴシック" panose="020B0400000000000000" pitchFamily="50" charset="-128"/>
                <a:ea typeface="游ゴシック" panose="020B0400000000000000" pitchFamily="50" charset="-128"/>
              </a:rPr>
              <a:t>偏愛</a:t>
            </a:r>
          </a:p>
        </p:txBody>
      </p:sp>
    </p:spTree>
    <p:extLst>
      <p:ext uri="{BB962C8B-B14F-4D97-AF65-F5344CB8AC3E}">
        <p14:creationId xmlns:p14="http://schemas.microsoft.com/office/powerpoint/2010/main" val="145965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81631" y="3121155"/>
            <a:ext cx="3197787" cy="3736845"/>
          </a:xfrm>
          <a:prstGeom prst="rect">
            <a:avLst/>
          </a:prstGeom>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2441" y="327546"/>
            <a:ext cx="3937409" cy="4477024"/>
          </a:xfrm>
          <a:prstGeom prst="rect">
            <a:avLst/>
          </a:prstGeom>
        </p:spPr>
      </p:pic>
      <p:sp>
        <p:nvSpPr>
          <p:cNvPr id="5" name="正方形/長方形 4"/>
          <p:cNvSpPr/>
          <p:nvPr/>
        </p:nvSpPr>
        <p:spPr>
          <a:xfrm>
            <a:off x="4454395" y="5090229"/>
            <a:ext cx="3262432" cy="830997"/>
          </a:xfrm>
          <a:prstGeom prst="rect">
            <a:avLst/>
          </a:prstGeom>
        </p:spPr>
        <p:txBody>
          <a:bodyPr wrap="none">
            <a:spAutoFit/>
          </a:bodyPr>
          <a:lstStyle/>
          <a:p>
            <a:r>
              <a:rPr lang="ja-JP" altLang="en-US" sz="4800" b="1" dirty="0">
                <a:solidFill>
                  <a:prstClr val="black"/>
                </a:solidFill>
                <a:effectLst>
                  <a:glow rad="228600">
                    <a:schemeClr val="bg1"/>
                  </a:glow>
                </a:effectLst>
                <a:latin typeface="游ゴシック" panose="020B0400000000000000" pitchFamily="50" charset="-128"/>
                <a:ea typeface="游ゴシック" panose="020B0400000000000000" pitchFamily="50" charset="-128"/>
              </a:rPr>
              <a:t>お釈迦さま</a:t>
            </a:r>
          </a:p>
        </p:txBody>
      </p:sp>
    </p:spTree>
    <p:extLst>
      <p:ext uri="{BB962C8B-B14F-4D97-AF65-F5344CB8AC3E}">
        <p14:creationId xmlns:p14="http://schemas.microsoft.com/office/powerpoint/2010/main" val="93675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648" y="-531440"/>
            <a:ext cx="11041159" cy="7886544"/>
          </a:xfrm>
          <a:prstGeom prst="rect">
            <a:avLst/>
          </a:prstGeom>
        </p:spPr>
      </p:pic>
      <p:sp>
        <p:nvSpPr>
          <p:cNvPr id="2" name="タイトル 1"/>
          <p:cNvSpPr>
            <a:spLocks noGrp="1"/>
          </p:cNvSpPr>
          <p:nvPr>
            <p:ph type="title"/>
          </p:nvPr>
        </p:nvSpPr>
        <p:spPr>
          <a:xfrm>
            <a:off x="533499" y="190000"/>
            <a:ext cx="4679945" cy="1143000"/>
          </a:xfrm>
        </p:spPr>
        <p:txBody>
          <a:bodyPr>
            <a:normAutofit fontScale="90000"/>
          </a:bodyPr>
          <a:lstStyle/>
          <a:p>
            <a:pPr algn="ctr"/>
            <a:r>
              <a:rPr lang="ja-JP" altLang="en-US" sz="6000" b="1" dirty="0">
                <a:solidFill>
                  <a:schemeClr val="bg1"/>
                </a:solidFill>
                <a:latin typeface="游ゴシック" panose="020B0400000000000000" pitchFamily="50" charset="-128"/>
                <a:ea typeface="游ゴシック" panose="020B0400000000000000" pitchFamily="50" charset="-128"/>
              </a:rPr>
              <a:t>第五条</a:t>
            </a:r>
            <a:r>
              <a:rPr lang="ja-JP" altLang="en-US" sz="6000" b="1" dirty="0">
                <a:solidFill>
                  <a:schemeClr val="bg1"/>
                </a:solidFill>
                <a:effectLst/>
                <a:latin typeface="游ゴシック" panose="020B0400000000000000" pitchFamily="50" charset="-128"/>
                <a:ea typeface="游ゴシック" panose="020B0400000000000000" pitchFamily="50" charset="-128"/>
              </a:rPr>
              <a:t>の内容</a:t>
            </a:r>
          </a:p>
        </p:txBody>
      </p:sp>
      <p:sp>
        <p:nvSpPr>
          <p:cNvPr id="4" name="コンテンツ プレースホルダー 2"/>
          <p:cNvSpPr txBox="1">
            <a:spLocks/>
          </p:cNvSpPr>
          <p:nvPr/>
        </p:nvSpPr>
        <p:spPr>
          <a:xfrm>
            <a:off x="533499" y="4689672"/>
            <a:ext cx="7722981" cy="1031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800" b="1" dirty="0">
                <a:solidFill>
                  <a:schemeClr val="bg1"/>
                </a:solidFill>
                <a:latin typeface="游ゴシック" panose="020B0400000000000000" pitchFamily="50" charset="-128"/>
                <a:ea typeface="游ゴシック" panose="020B0400000000000000" pitchFamily="50" charset="-128"/>
              </a:rPr>
              <a:t>４．有縁の人々を救う方法</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9" name="タイトル 1"/>
          <p:cNvSpPr txBox="1">
            <a:spLocks/>
          </p:cNvSpPr>
          <p:nvPr/>
        </p:nvSpPr>
        <p:spPr>
          <a:xfrm>
            <a:off x="533499" y="1144770"/>
            <a:ext cx="7150190" cy="107692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b="1" dirty="0">
                <a:solidFill>
                  <a:schemeClr val="bg1"/>
                </a:solidFill>
              </a:rPr>
              <a:t/>
            </a:r>
            <a:br>
              <a:rPr lang="en-US" altLang="ja-JP" b="1" dirty="0">
                <a:solidFill>
                  <a:schemeClr val="bg1"/>
                </a:solidFill>
              </a:rPr>
            </a:br>
            <a:r>
              <a:rPr lang="en-US" altLang="ja-JP" b="1" dirty="0">
                <a:solidFill>
                  <a:schemeClr val="bg1"/>
                </a:solidFill>
              </a:rPr>
              <a:t/>
            </a:r>
            <a:br>
              <a:rPr lang="en-US" altLang="ja-JP" b="1" dirty="0">
                <a:solidFill>
                  <a:schemeClr val="bg1"/>
                </a:solidFill>
              </a:rPr>
            </a:br>
            <a:r>
              <a:rPr lang="ja-JP" altLang="en-US" sz="19200" b="1" dirty="0">
                <a:solidFill>
                  <a:schemeClr val="bg1"/>
                </a:solidFill>
                <a:latin typeface="游ゴシック" panose="020B0400000000000000" pitchFamily="50" charset="-128"/>
                <a:ea typeface="游ゴシック" panose="020B0400000000000000" pitchFamily="50" charset="-128"/>
              </a:rPr>
              <a:t>１．追善供養の念仏とは</a:t>
            </a:r>
          </a:p>
        </p:txBody>
      </p:sp>
      <p:sp>
        <p:nvSpPr>
          <p:cNvPr id="8" name="コンテンツ プレースホルダー 2"/>
          <p:cNvSpPr txBox="1">
            <a:spLocks/>
          </p:cNvSpPr>
          <p:nvPr/>
        </p:nvSpPr>
        <p:spPr>
          <a:xfrm>
            <a:off x="533499" y="2377691"/>
            <a:ext cx="6324600" cy="754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800" b="1" dirty="0">
                <a:solidFill>
                  <a:schemeClr val="bg1"/>
                </a:solidFill>
                <a:latin typeface="游ゴシック" panose="020B0400000000000000" pitchFamily="50" charset="-128"/>
                <a:ea typeface="游ゴシック" panose="020B0400000000000000" pitchFamily="50" charset="-128"/>
              </a:rPr>
              <a:t>２．いのちのつながり</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533499" y="3495546"/>
            <a:ext cx="5724644" cy="830997"/>
          </a:xfrm>
          <a:prstGeom prst="rect">
            <a:avLst/>
          </a:prstGeom>
        </p:spPr>
        <p:txBody>
          <a:bodyPr wrap="none">
            <a:spAutoFit/>
          </a:bodyPr>
          <a:lstStyle/>
          <a:p>
            <a:r>
              <a:rPr lang="ja-JP" altLang="en-US" sz="4800" b="1" dirty="0">
                <a:solidFill>
                  <a:schemeClr val="bg1"/>
                </a:solidFill>
                <a:latin typeface="游ゴシック" panose="020B0400000000000000" pitchFamily="50" charset="-128"/>
                <a:ea typeface="游ゴシック" panose="020B0400000000000000" pitchFamily="50" charset="-128"/>
              </a:rPr>
              <a:t>３．自力回向の否定</a:t>
            </a:r>
            <a:endParaRPr lang="ja-JP" altLang="en-US" b="1" dirty="0">
              <a:solidFill>
                <a:schemeClr val="bg1"/>
              </a:solidFill>
            </a:endParaRPr>
          </a:p>
        </p:txBody>
      </p:sp>
    </p:spTree>
    <p:extLst>
      <p:ext uri="{BB962C8B-B14F-4D97-AF65-F5344CB8AC3E}">
        <p14:creationId xmlns:p14="http://schemas.microsoft.com/office/powerpoint/2010/main" val="384302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8"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CD832D6-131D-6DC6-E61A-0A53C738AE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207" y="565383"/>
            <a:ext cx="3685423" cy="3244618"/>
          </a:xfrm>
          <a:prstGeom prst="rect">
            <a:avLst/>
          </a:prstGeom>
          <a:effectLst>
            <a:glow rad="228600">
              <a:schemeClr val="accent4">
                <a:satMod val="175000"/>
                <a:alpha val="40000"/>
              </a:schemeClr>
            </a:glow>
          </a:effectLst>
        </p:spPr>
      </p:pic>
      <p:sp>
        <p:nvSpPr>
          <p:cNvPr id="13" name="右矢印 12"/>
          <p:cNvSpPr/>
          <p:nvPr/>
        </p:nvSpPr>
        <p:spPr>
          <a:xfrm rot="13247647">
            <a:off x="3317443" y="3415066"/>
            <a:ext cx="1654968" cy="710252"/>
          </a:xfrm>
          <a:prstGeom prst="rightArrow">
            <a:avLst>
              <a:gd name="adj1" fmla="val 44010"/>
              <a:gd name="adj2" fmla="val 77093"/>
            </a:avLst>
          </a:prstGeom>
          <a:solidFill>
            <a:srgbClr val="FFFF00"/>
          </a:solidFill>
          <a:ln w="63500">
            <a:solidFill>
              <a:schemeClr val="tx1"/>
            </a:solidFill>
          </a:ln>
          <a:effectLst>
            <a:glow rad="2286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 name="円/楕円 13"/>
          <p:cNvSpPr/>
          <p:nvPr/>
        </p:nvSpPr>
        <p:spPr>
          <a:xfrm>
            <a:off x="1239328" y="1848144"/>
            <a:ext cx="2460019" cy="1120797"/>
          </a:xfrm>
          <a:prstGeom prst="ellipse">
            <a:avLst/>
          </a:pr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w="25400">
                  <a:solidFill>
                    <a:prstClr val="black"/>
                  </a:solidFill>
                </a:ln>
                <a:solidFill>
                  <a:prstClr val="white"/>
                </a:solidFill>
                <a:effectLst/>
                <a:uLnTx/>
                <a:uFillTx/>
                <a:latin typeface="ＤＦ平成ゴシック体W5" panose="020B0509000000000000" pitchFamily="49" charset="-128"/>
                <a:ea typeface="ＤＦ平成ゴシック体W5" panose="020B0509000000000000" pitchFamily="49" charset="-128"/>
                <a:cs typeface="+mn-cs"/>
              </a:rPr>
              <a:t>善</a:t>
            </a:r>
          </a:p>
        </p:txBody>
      </p:sp>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8293" y="2460048"/>
            <a:ext cx="2039496" cy="3975015"/>
          </a:xfrm>
          <a:prstGeom prst="rect">
            <a:avLst/>
          </a:prstGeom>
        </p:spPr>
      </p:pic>
      <p:sp>
        <p:nvSpPr>
          <p:cNvPr id="7" name="円/楕円 6"/>
          <p:cNvSpPr/>
          <p:nvPr/>
        </p:nvSpPr>
        <p:spPr>
          <a:xfrm>
            <a:off x="4532364" y="4259721"/>
            <a:ext cx="2460019" cy="1120797"/>
          </a:xfrm>
          <a:prstGeom prst="ellipse">
            <a:avLst/>
          </a:pr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w="25400">
                  <a:solidFill>
                    <a:prstClr val="black"/>
                  </a:solidFill>
                </a:ln>
                <a:solidFill>
                  <a:prstClr val="white"/>
                </a:solidFill>
                <a:effectLst/>
                <a:uLnTx/>
                <a:uFillTx/>
                <a:latin typeface="ＤＦ平成ゴシック体W5" panose="020B0509000000000000" pitchFamily="49" charset="-128"/>
                <a:ea typeface="ＤＦ平成ゴシック体W5" panose="020B0509000000000000" pitchFamily="49" charset="-128"/>
                <a:cs typeface="+mn-cs"/>
              </a:rPr>
              <a:t>供養</a:t>
            </a:r>
          </a:p>
        </p:txBody>
      </p:sp>
      <p:sp>
        <p:nvSpPr>
          <p:cNvPr id="2" name="円/楕円 1"/>
          <p:cNvSpPr/>
          <p:nvPr/>
        </p:nvSpPr>
        <p:spPr>
          <a:xfrm>
            <a:off x="160906" y="35439"/>
            <a:ext cx="5005902" cy="5125680"/>
          </a:xfrm>
          <a:prstGeom prst="ellipse">
            <a:avLst/>
          </a:prstGeom>
          <a:gradFill flip="none" rotWithShape="1">
            <a:gsLst>
              <a:gs pos="0">
                <a:srgbClr val="FFFF00"/>
              </a:gs>
              <a:gs pos="100000">
                <a:schemeClr val="accent1">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607305" flipH="1">
            <a:off x="-243850" y="1457268"/>
            <a:ext cx="5030715" cy="3023345"/>
          </a:xfrm>
          <a:prstGeom prst="rect">
            <a:avLst/>
          </a:prstGeom>
          <a:noFill/>
        </p:spPr>
      </p:pic>
    </p:spTree>
    <p:custDataLst>
      <p:tags r:id="rId1"/>
    </p:custDataLst>
    <p:extLst>
      <p:ext uri="{BB962C8B-B14F-4D97-AF65-F5344CB8AC3E}">
        <p14:creationId xmlns:p14="http://schemas.microsoft.com/office/powerpoint/2010/main" val="2049573619"/>
      </p:ext>
    </p:extLst>
  </p:cSld>
  <p:clrMapOvr>
    <a:masterClrMapping/>
  </p:clrMapOvr>
  <mc:AlternateContent xmlns:mc="http://schemas.openxmlformats.org/markup-compatibility/2006" xmlns:p14="http://schemas.microsoft.com/office/powerpoint/2010/main">
    <mc:Choice Requires="p14">
      <p:transition spd="med" p14:dur="700" advTm="55873">
        <p:fade/>
      </p:transition>
    </mc:Choice>
    <mc:Fallback xmlns="">
      <p:transition spd="med" advTm="5587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7" grpId="0" animBg="1"/>
      <p:bldP spid="7" grpId="1"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24529" y="274654"/>
            <a:ext cx="3906416" cy="1107996"/>
          </a:xfrm>
          <a:prstGeom prst="rect">
            <a:avLst/>
          </a:prstGeom>
          <a:solidFill>
            <a:srgbClr val="EF7341"/>
          </a:solidFill>
          <a:effectLst>
            <a:softEdge rad="63500"/>
          </a:effectLst>
        </p:spPr>
        <p:txBody>
          <a:bodyPr vert="horz" wrap="square" rtlCol="0">
            <a:spAutoFit/>
          </a:bodyPr>
          <a:lstStyle/>
          <a:p>
            <a:pPr algn="ctr"/>
            <a:r>
              <a:rPr lang="ja-JP" altLang="en-US" sz="6600" b="1" dirty="0">
                <a:latin typeface="游ゴシック" panose="020B0400000000000000" pitchFamily="50" charset="-128"/>
                <a:ea typeface="游ゴシック" panose="020B0400000000000000" pitchFamily="50" charset="-128"/>
              </a:rPr>
              <a:t>追善供養</a:t>
            </a:r>
            <a:r>
              <a:rPr lang="ja-JP" altLang="en-US" sz="2800" b="1" dirty="0">
                <a:solidFill>
                  <a:prstClr val="black"/>
                </a:solidFill>
              </a:rPr>
              <a:t>　　　　　　　　</a:t>
            </a:r>
            <a:endParaRPr lang="ja-JP" altLang="en-US" sz="4800" b="1" dirty="0">
              <a:solidFill>
                <a:prstClr val="black"/>
              </a:solidFill>
              <a:latin typeface="游ゴシック" panose="020B0400000000000000" pitchFamily="50" charset="-128"/>
              <a:ea typeface="游ゴシック" panose="020B0400000000000000" pitchFamily="50" charset="-128"/>
            </a:endParaRPr>
          </a:p>
        </p:txBody>
      </p:sp>
      <p:sp>
        <p:nvSpPr>
          <p:cNvPr id="3" name="テキスト ボックス 2"/>
          <p:cNvSpPr txBox="1"/>
          <p:nvPr/>
        </p:nvSpPr>
        <p:spPr>
          <a:xfrm>
            <a:off x="844296" y="1625276"/>
            <a:ext cx="7522464" cy="1077218"/>
          </a:xfrm>
          <a:prstGeom prst="rect">
            <a:avLst/>
          </a:prstGeom>
          <a:noFill/>
          <a:ln w="28575">
            <a:solidFill>
              <a:srgbClr val="00B0F0"/>
            </a:solidFill>
          </a:ln>
        </p:spPr>
        <p:txBody>
          <a:bodyPr wrap="square" rtlCol="0">
            <a:spAutoFit/>
          </a:bodyPr>
          <a:lstStyle/>
          <a:p>
            <a:r>
              <a:rPr kumimoji="1" lang="ja-JP" altLang="en-US" sz="3200" b="1" dirty="0">
                <a:latin typeface="游ゴシック" panose="020B0400000000000000" pitchFamily="50" charset="-128"/>
                <a:ea typeface="游ゴシック" panose="020B0400000000000000" pitchFamily="50" charset="-128"/>
              </a:rPr>
              <a:t>死者との別れを嘆き悲しんでいる人の心を</a:t>
            </a:r>
            <a:r>
              <a:rPr kumimoji="1" lang="ja-JP" altLang="en-US" sz="3200" b="1" dirty="0" err="1">
                <a:solidFill>
                  <a:srgbClr val="FF0000"/>
                </a:solidFill>
                <a:latin typeface="游ゴシック" panose="020B0400000000000000" pitchFamily="50" charset="-128"/>
                <a:ea typeface="游ゴシック" panose="020B0400000000000000" pitchFamily="50" charset="-128"/>
              </a:rPr>
              <a:t>癒やす</a:t>
            </a:r>
            <a:r>
              <a:rPr kumimoji="1" lang="ja-JP" altLang="en-US" sz="3200" b="1" dirty="0">
                <a:latin typeface="游ゴシック" panose="020B0400000000000000" pitchFamily="50" charset="-128"/>
                <a:ea typeface="游ゴシック" panose="020B0400000000000000" pitchFamily="50" charset="-128"/>
              </a:rPr>
              <a:t>ため</a:t>
            </a:r>
          </a:p>
        </p:txBody>
      </p:sp>
      <p:sp>
        <p:nvSpPr>
          <p:cNvPr id="4" name="テキスト ボックス 3"/>
          <p:cNvSpPr txBox="1"/>
          <p:nvPr/>
        </p:nvSpPr>
        <p:spPr>
          <a:xfrm>
            <a:off x="612648" y="3022671"/>
            <a:ext cx="7985760" cy="1077218"/>
          </a:xfrm>
          <a:prstGeom prst="rect">
            <a:avLst/>
          </a:prstGeom>
          <a:noFill/>
          <a:ln w="28575">
            <a:solidFill>
              <a:srgbClr val="00B0F0"/>
            </a:solidFill>
          </a:ln>
        </p:spPr>
        <p:txBody>
          <a:bodyPr wrap="square" rtlCol="0">
            <a:spAutoFit/>
          </a:bodyPr>
          <a:lstStyle/>
          <a:p>
            <a:r>
              <a:rPr kumimoji="1" lang="ja-JP" altLang="en-US" sz="3200" b="1" dirty="0">
                <a:latin typeface="游ゴシック" panose="020B0400000000000000" pitchFamily="50" charset="-128"/>
                <a:ea typeface="游ゴシック" panose="020B0400000000000000" pitchFamily="50" charset="-128"/>
              </a:rPr>
              <a:t>親しい人が死後、迷いの世界にいるなら、それを</a:t>
            </a:r>
            <a:r>
              <a:rPr kumimoji="1" lang="ja-JP" altLang="en-US" sz="3200" b="1" dirty="0">
                <a:solidFill>
                  <a:srgbClr val="FF0000"/>
                </a:solidFill>
                <a:latin typeface="游ゴシック" panose="020B0400000000000000" pitchFamily="50" charset="-128"/>
                <a:ea typeface="游ゴシック" panose="020B0400000000000000" pitchFamily="50" charset="-128"/>
              </a:rPr>
              <a:t>救いたい</a:t>
            </a:r>
            <a:r>
              <a:rPr kumimoji="1" lang="ja-JP" altLang="en-US" sz="3200" b="1" dirty="0">
                <a:latin typeface="游ゴシック" panose="020B0400000000000000" pitchFamily="50" charset="-128"/>
                <a:ea typeface="游ゴシック" panose="020B0400000000000000" pitchFamily="50" charset="-128"/>
              </a:rPr>
              <a:t>との願いをかなえるため</a:t>
            </a:r>
            <a:endParaRPr kumimoji="1" lang="en-US" altLang="ja-JP" sz="3200" b="1" dirty="0">
              <a:latin typeface="游ゴシック" panose="020B0400000000000000" pitchFamily="50" charset="-128"/>
              <a:ea typeface="游ゴシック" panose="020B0400000000000000" pitchFamily="50" charset="-128"/>
            </a:endParaRPr>
          </a:p>
        </p:txBody>
      </p:sp>
      <p:sp>
        <p:nvSpPr>
          <p:cNvPr id="5" name="下矢印 4"/>
          <p:cNvSpPr/>
          <p:nvPr/>
        </p:nvSpPr>
        <p:spPr>
          <a:xfrm>
            <a:off x="4026633" y="4449838"/>
            <a:ext cx="902208" cy="4998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6" name="テキスト ボックス 5"/>
          <p:cNvSpPr txBox="1"/>
          <p:nvPr/>
        </p:nvSpPr>
        <p:spPr>
          <a:xfrm>
            <a:off x="679704" y="5192336"/>
            <a:ext cx="7918704" cy="1200329"/>
          </a:xfrm>
          <a:prstGeom prst="rect">
            <a:avLst/>
          </a:prstGeom>
          <a:solidFill>
            <a:srgbClr val="FFFF00"/>
          </a:solidFill>
        </p:spPr>
        <p:txBody>
          <a:bodyPr wrap="square" rtlCol="0">
            <a:spAutoFit/>
          </a:bodyPr>
          <a:lstStyle/>
          <a:p>
            <a:r>
              <a:rPr kumimoji="1" lang="ja-JP" altLang="en-US" sz="3600" b="1" dirty="0">
                <a:latin typeface="游ゴシック" panose="020B0400000000000000" pitchFamily="50" charset="-128"/>
                <a:ea typeface="游ゴシック" panose="020B0400000000000000" pitchFamily="50" charset="-128"/>
              </a:rPr>
              <a:t>死者への儀礼として、まるで仏教の中心であるかのように行われてきた。</a:t>
            </a:r>
            <a:endParaRPr kumimoji="1" lang="en-US" altLang="ja-JP" sz="36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67780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429259" y="264606"/>
            <a:ext cx="6207489" cy="1107996"/>
          </a:xfrm>
          <a:prstGeom prst="rect">
            <a:avLst/>
          </a:prstGeom>
          <a:solidFill>
            <a:schemeClr val="accent4">
              <a:lumMod val="40000"/>
              <a:lumOff val="60000"/>
            </a:schemeClr>
          </a:solidFill>
          <a:effectLst>
            <a:softEdge rad="63500"/>
          </a:effectLst>
        </p:spPr>
        <p:txBody>
          <a:bodyPr vert="horz" wrap="square" rtlCol="0">
            <a:spAutoFit/>
          </a:bodyPr>
          <a:lstStyle/>
          <a:p>
            <a:pPr algn="ctr"/>
            <a:r>
              <a:rPr lang="ja-JP" altLang="en-US" sz="6600" b="1" dirty="0">
                <a:latin typeface="游ゴシック" panose="020B0400000000000000" pitchFamily="50" charset="-128"/>
                <a:ea typeface="游ゴシック" panose="020B0400000000000000" pitchFamily="50" charset="-128"/>
              </a:rPr>
              <a:t>追善供養の念仏</a:t>
            </a:r>
            <a:r>
              <a:rPr lang="ja-JP" altLang="en-US" sz="5400" b="1" dirty="0">
                <a:solidFill>
                  <a:prstClr val="black"/>
                </a:solidFill>
              </a:rPr>
              <a:t>　</a:t>
            </a:r>
            <a:r>
              <a:rPr lang="ja-JP" altLang="en-US" sz="2800" b="1" dirty="0">
                <a:solidFill>
                  <a:prstClr val="black"/>
                </a:solidFill>
              </a:rPr>
              <a:t>　　　　　　　　</a:t>
            </a:r>
            <a:endParaRPr lang="ja-JP" altLang="en-US" sz="4800" b="1" dirty="0">
              <a:solidFill>
                <a:prstClr val="black"/>
              </a:solidFill>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478997" y="1903348"/>
            <a:ext cx="8108011" cy="3785652"/>
          </a:xfrm>
          <a:prstGeom prst="rect">
            <a:avLst/>
          </a:prstGeom>
        </p:spPr>
        <p:txBody>
          <a:bodyPr vert="horz" wrap="square">
            <a:spAutoFit/>
          </a:bodyPr>
          <a:lstStyle/>
          <a:p>
            <a:r>
              <a:rPr lang="ja-JP" altLang="en-US" sz="4800" b="1" dirty="0">
                <a:latin typeface="游ゴシック" panose="020B0400000000000000" pitchFamily="50" charset="-128"/>
                <a:ea typeface="游ゴシック" panose="020B0400000000000000" pitchFamily="50" charset="-128"/>
              </a:rPr>
              <a:t>故人に縁のある者が、迷いの世界にとどまる故人のために、</a:t>
            </a:r>
            <a:r>
              <a:rPr lang="ja-JP" altLang="en-US" sz="4800" b="1" dirty="0">
                <a:solidFill>
                  <a:srgbClr val="FF0000"/>
                </a:solidFill>
                <a:latin typeface="游ゴシック" panose="020B0400000000000000" pitchFamily="50" charset="-128"/>
                <a:ea typeface="游ゴシック" panose="020B0400000000000000" pitchFamily="50" charset="-128"/>
              </a:rPr>
              <a:t>追</a:t>
            </a:r>
            <a:r>
              <a:rPr lang="ja-JP" altLang="en-US" sz="4800" b="1" dirty="0">
                <a:latin typeface="游ゴシック" panose="020B0400000000000000" pitchFamily="50" charset="-128"/>
                <a:ea typeface="游ゴシック" panose="020B0400000000000000" pitchFamily="50" charset="-128"/>
              </a:rPr>
              <a:t>って</a:t>
            </a:r>
            <a:r>
              <a:rPr lang="ja-JP" altLang="en-US" sz="4800" b="1" dirty="0">
                <a:solidFill>
                  <a:srgbClr val="FF0000"/>
                </a:solidFill>
                <a:latin typeface="游ゴシック" panose="020B0400000000000000" pitchFamily="50" charset="-128"/>
                <a:ea typeface="游ゴシック" panose="020B0400000000000000" pitchFamily="50" charset="-128"/>
              </a:rPr>
              <a:t>善</a:t>
            </a:r>
            <a:r>
              <a:rPr lang="ja-JP" altLang="en-US" sz="4800" b="1" dirty="0">
                <a:latin typeface="游ゴシック" panose="020B0400000000000000" pitchFamily="50" charset="-128"/>
                <a:ea typeface="游ゴシック" panose="020B0400000000000000" pitchFamily="50" charset="-128"/>
              </a:rPr>
              <a:t>事としての念仏を称え、それを</a:t>
            </a:r>
            <a:r>
              <a:rPr lang="ja-JP" altLang="en-US" sz="4800" b="1" dirty="0">
                <a:solidFill>
                  <a:srgbClr val="FF0000"/>
                </a:solidFill>
                <a:latin typeface="游ゴシック" panose="020B0400000000000000" pitchFamily="50" charset="-128"/>
                <a:ea typeface="游ゴシック" panose="020B0400000000000000" pitchFamily="50" charset="-128"/>
              </a:rPr>
              <a:t>回向</a:t>
            </a:r>
            <a:r>
              <a:rPr lang="ja-JP" altLang="en-US" sz="4800" b="1" dirty="0">
                <a:latin typeface="游ゴシック" panose="020B0400000000000000" pitchFamily="50" charset="-128"/>
                <a:ea typeface="游ゴシック" panose="020B0400000000000000" pitchFamily="50" charset="-128"/>
              </a:rPr>
              <a:t>して仏のさとりに至らせること。</a:t>
            </a:r>
          </a:p>
        </p:txBody>
      </p:sp>
    </p:spTree>
    <p:extLst>
      <p:ext uri="{BB962C8B-B14F-4D97-AF65-F5344CB8AC3E}">
        <p14:creationId xmlns:p14="http://schemas.microsoft.com/office/powerpoint/2010/main" val="139302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198267" y="436896"/>
            <a:ext cx="2561089" cy="1323439"/>
          </a:xfrm>
          <a:prstGeom prst="rect">
            <a:avLst/>
          </a:prstGeom>
          <a:solidFill>
            <a:srgbClr val="D2F8FC"/>
          </a:solidFill>
        </p:spPr>
        <p:txBody>
          <a:bodyPr wrap="square" rtlCol="0">
            <a:spAutoFit/>
          </a:bodyPr>
          <a:lstStyle/>
          <a:p>
            <a:pPr algn="ctr"/>
            <a:r>
              <a:rPr lang="ja-JP" altLang="en-US" sz="8000" b="1" dirty="0">
                <a:ea typeface="游ゴシック" panose="020B0400000000000000" pitchFamily="50" charset="-128"/>
              </a:rPr>
              <a:t>回向</a:t>
            </a:r>
            <a:endParaRPr kumimoji="1" lang="ja-JP" altLang="en-US" sz="8000" b="1" dirty="0">
              <a:ea typeface="游ゴシック" panose="020B0400000000000000" pitchFamily="50" charset="-128"/>
            </a:endParaRPr>
          </a:p>
        </p:txBody>
      </p:sp>
      <p:sp>
        <p:nvSpPr>
          <p:cNvPr id="2" name="等号 1"/>
          <p:cNvSpPr/>
          <p:nvPr/>
        </p:nvSpPr>
        <p:spPr>
          <a:xfrm rot="5400000">
            <a:off x="3926133" y="1730517"/>
            <a:ext cx="1105355" cy="113724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
        <p:nvSpPr>
          <p:cNvPr id="4" name="テキスト ボックス 3"/>
          <p:cNvSpPr txBox="1"/>
          <p:nvPr/>
        </p:nvSpPr>
        <p:spPr>
          <a:xfrm>
            <a:off x="811440" y="2760998"/>
            <a:ext cx="8039952" cy="2800767"/>
          </a:xfrm>
          <a:prstGeom prst="rect">
            <a:avLst/>
          </a:prstGeom>
          <a:noFill/>
        </p:spPr>
        <p:txBody>
          <a:bodyPr wrap="square" rtlCol="0">
            <a:spAutoFit/>
          </a:bodyPr>
          <a:lstStyle/>
          <a:p>
            <a:r>
              <a:rPr lang="ja-JP" altLang="en-US" sz="4400" b="1" dirty="0">
                <a:latin typeface="游ゴシック" panose="020B0400000000000000" pitchFamily="50" charset="-128"/>
                <a:ea typeface="游ゴシック" panose="020B0400000000000000" pitchFamily="50" charset="-128"/>
              </a:rPr>
              <a:t>回はめぐらすこと、向はさしむけること。自己の善行の功徳を自身の菩提、または</a:t>
            </a:r>
            <a:r>
              <a:rPr lang="ja-JP" altLang="en-US" sz="4400" b="1" dirty="0">
                <a:solidFill>
                  <a:srgbClr val="FF0000"/>
                </a:solidFill>
                <a:latin typeface="游ゴシック" panose="020B0400000000000000" pitchFamily="50" charset="-128"/>
                <a:ea typeface="游ゴシック" panose="020B0400000000000000" pitchFamily="50" charset="-128"/>
              </a:rPr>
              <a:t>他にめぐらしさしむけること</a:t>
            </a:r>
            <a:r>
              <a:rPr lang="ja-JP" altLang="en-US" sz="4400" b="1" dirty="0">
                <a:latin typeface="游ゴシック" panose="020B0400000000000000" pitchFamily="50" charset="-128"/>
                <a:ea typeface="游ゴシック" panose="020B0400000000000000" pitchFamily="50" charset="-128"/>
              </a:rPr>
              <a:t>。</a:t>
            </a:r>
            <a:endParaRPr lang="en-US" altLang="ja-JP" sz="4400" b="1" dirty="0">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2410617" y="5725426"/>
            <a:ext cx="4136386" cy="830997"/>
          </a:xfrm>
          <a:prstGeom prst="rect">
            <a:avLst/>
          </a:prstGeom>
          <a:solidFill>
            <a:srgbClr val="EF7341"/>
          </a:solidFill>
          <a:ln>
            <a:solidFill>
              <a:srgbClr val="0070C0"/>
            </a:solidFill>
          </a:ln>
        </p:spPr>
        <p:txBody>
          <a:bodyPr wrap="square" rtlCol="0">
            <a:spAutoFit/>
          </a:bodyPr>
          <a:lstStyle/>
          <a:p>
            <a:pPr algn="ctr"/>
            <a:r>
              <a:rPr lang="ja-JP" altLang="en-US" sz="4800" b="1" dirty="0">
                <a:latin typeface="游ゴシック" panose="020B0400000000000000" pitchFamily="50" charset="-128"/>
                <a:ea typeface="游ゴシック" panose="020B0400000000000000" pitchFamily="50" charset="-128"/>
              </a:rPr>
              <a:t>追善回向</a:t>
            </a:r>
            <a:endParaRPr kumimoji="1" lang="ja-JP" altLang="en-US" sz="48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42039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号 1"/>
          <p:cNvSpPr/>
          <p:nvPr/>
        </p:nvSpPr>
        <p:spPr>
          <a:xfrm rot="5400000">
            <a:off x="4016901" y="1320082"/>
            <a:ext cx="1105355" cy="113724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
        <p:nvSpPr>
          <p:cNvPr id="6" name="テキスト ボックス 5"/>
          <p:cNvSpPr txBox="1"/>
          <p:nvPr/>
        </p:nvSpPr>
        <p:spPr>
          <a:xfrm>
            <a:off x="586178" y="3780776"/>
            <a:ext cx="8235024" cy="2308324"/>
          </a:xfrm>
          <a:prstGeom prst="rect">
            <a:avLst/>
          </a:prstGeom>
          <a:noFill/>
          <a:ln>
            <a:solidFill>
              <a:srgbClr val="0070C0"/>
            </a:solidFill>
          </a:ln>
        </p:spPr>
        <p:txBody>
          <a:bodyPr wrap="square" rtlCol="0">
            <a:spAutoFit/>
          </a:bodyPr>
          <a:lstStyle/>
          <a:p>
            <a:r>
              <a:rPr lang="ja-JP" altLang="en-US" sz="4800" b="1" dirty="0">
                <a:solidFill>
                  <a:srgbClr val="FF0000"/>
                </a:solidFill>
                <a:latin typeface="游ゴシック" panose="020B0400000000000000" pitchFamily="50" charset="-128"/>
                <a:ea typeface="游ゴシック" panose="020B0400000000000000" pitchFamily="50" charset="-128"/>
              </a:rPr>
              <a:t>自分の称えた念仏の功徳</a:t>
            </a:r>
            <a:r>
              <a:rPr lang="ja-JP" altLang="en-US" sz="4800" b="1" dirty="0">
                <a:latin typeface="游ゴシック" panose="020B0400000000000000" pitchFamily="50" charset="-128"/>
                <a:ea typeface="游ゴシック" panose="020B0400000000000000" pitchFamily="50" charset="-128"/>
              </a:rPr>
              <a:t>（修行の功によって得た徳）を死者の追善のために</a:t>
            </a:r>
            <a:r>
              <a:rPr lang="ja-JP" altLang="en-US" sz="4800" b="1" dirty="0">
                <a:solidFill>
                  <a:srgbClr val="FF0000"/>
                </a:solidFill>
                <a:latin typeface="游ゴシック" panose="020B0400000000000000" pitchFamily="50" charset="-128"/>
                <a:ea typeface="游ゴシック" panose="020B0400000000000000" pitchFamily="50" charset="-128"/>
              </a:rPr>
              <a:t>回向</a:t>
            </a:r>
            <a:r>
              <a:rPr lang="ja-JP" altLang="en-US" sz="4800" b="1" dirty="0">
                <a:latin typeface="游ゴシック" panose="020B0400000000000000" pitchFamily="50" charset="-128"/>
                <a:ea typeface="游ゴシック" panose="020B0400000000000000" pitchFamily="50" charset="-128"/>
              </a:rPr>
              <a:t>する。</a:t>
            </a:r>
            <a:endParaRPr kumimoji="1" lang="ja-JP" altLang="en-US" sz="4800" b="1" dirty="0">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1465835" y="228030"/>
            <a:ext cx="6207489" cy="1107996"/>
          </a:xfrm>
          <a:prstGeom prst="rect">
            <a:avLst/>
          </a:prstGeom>
          <a:solidFill>
            <a:schemeClr val="accent4">
              <a:lumMod val="40000"/>
              <a:lumOff val="60000"/>
            </a:schemeClr>
          </a:solidFill>
          <a:effectLst>
            <a:softEdge rad="63500"/>
          </a:effectLst>
        </p:spPr>
        <p:txBody>
          <a:bodyPr vert="horz" wrap="square" rtlCol="0">
            <a:spAutoFit/>
          </a:bodyPr>
          <a:lstStyle/>
          <a:p>
            <a:pPr algn="ctr"/>
            <a:r>
              <a:rPr lang="ja-JP" altLang="en-US" sz="6600" b="1" dirty="0">
                <a:solidFill>
                  <a:srgbClr val="FF0000"/>
                </a:solidFill>
                <a:latin typeface="游ゴシック" panose="020B0400000000000000" pitchFamily="50" charset="-128"/>
                <a:ea typeface="游ゴシック" panose="020B0400000000000000" pitchFamily="50" charset="-128"/>
              </a:rPr>
              <a:t>追善</a:t>
            </a:r>
            <a:r>
              <a:rPr lang="ja-JP" altLang="en-US" sz="6600" b="1" dirty="0">
                <a:latin typeface="游ゴシック" panose="020B0400000000000000" pitchFamily="50" charset="-128"/>
                <a:ea typeface="游ゴシック" panose="020B0400000000000000" pitchFamily="50" charset="-128"/>
              </a:rPr>
              <a:t>供養の</a:t>
            </a:r>
            <a:r>
              <a:rPr lang="ja-JP" altLang="en-US" sz="6600" b="1" dirty="0">
                <a:solidFill>
                  <a:srgbClr val="FF0000"/>
                </a:solidFill>
                <a:latin typeface="游ゴシック" panose="020B0400000000000000" pitchFamily="50" charset="-128"/>
                <a:ea typeface="游ゴシック" panose="020B0400000000000000" pitchFamily="50" charset="-128"/>
              </a:rPr>
              <a:t>念仏</a:t>
            </a:r>
            <a:r>
              <a:rPr lang="ja-JP" altLang="en-US" sz="5400" b="1" dirty="0">
                <a:solidFill>
                  <a:prstClr val="black"/>
                </a:solidFill>
              </a:rPr>
              <a:t>　</a:t>
            </a:r>
            <a:r>
              <a:rPr lang="ja-JP" altLang="en-US" sz="2800" b="1" dirty="0">
                <a:solidFill>
                  <a:prstClr val="black"/>
                </a:solidFill>
              </a:rPr>
              <a:t>　　　　　　　　</a:t>
            </a:r>
            <a:endParaRPr lang="ja-JP" altLang="en-US" sz="4800" b="1" dirty="0">
              <a:solidFill>
                <a:prstClr val="black"/>
              </a:solidFill>
              <a:latin typeface="游ゴシック" panose="020B0400000000000000" pitchFamily="50" charset="-128"/>
              <a:ea typeface="游ゴシック" panose="020B0400000000000000" pitchFamily="50" charset="-128"/>
            </a:endParaRPr>
          </a:p>
        </p:txBody>
      </p:sp>
      <p:sp>
        <p:nvSpPr>
          <p:cNvPr id="3" name="テキスト ボックス 2"/>
          <p:cNvSpPr txBox="1"/>
          <p:nvPr/>
        </p:nvSpPr>
        <p:spPr>
          <a:xfrm>
            <a:off x="2728586" y="2480940"/>
            <a:ext cx="3681984" cy="1015663"/>
          </a:xfrm>
          <a:prstGeom prst="rect">
            <a:avLst/>
          </a:prstGeom>
          <a:solidFill>
            <a:schemeClr val="accent1">
              <a:lumMod val="20000"/>
              <a:lumOff val="80000"/>
            </a:schemeClr>
          </a:solidFill>
        </p:spPr>
        <p:txBody>
          <a:bodyPr wrap="square" rtlCol="0">
            <a:spAutoFit/>
          </a:bodyPr>
          <a:lstStyle/>
          <a:p>
            <a:pPr algn="ctr"/>
            <a:r>
              <a:rPr kumimoji="1" lang="ja-JP" altLang="en-US" sz="6000" b="1" dirty="0">
                <a:latin typeface="游ゴシック" panose="020B0400000000000000" pitchFamily="50" charset="-128"/>
                <a:ea typeface="游ゴシック" panose="020B0400000000000000" pitchFamily="50" charset="-128"/>
              </a:rPr>
              <a:t>称名念仏</a:t>
            </a:r>
          </a:p>
        </p:txBody>
      </p:sp>
    </p:spTree>
    <p:extLst>
      <p:ext uri="{BB962C8B-B14F-4D97-AF65-F5344CB8AC3E}">
        <p14:creationId xmlns:p14="http://schemas.microsoft.com/office/powerpoint/2010/main" val="24705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上矢印 4"/>
          <p:cNvSpPr/>
          <p:nvPr/>
        </p:nvSpPr>
        <p:spPr>
          <a:xfrm>
            <a:off x="1328928" y="3108314"/>
            <a:ext cx="1036715" cy="1608829"/>
          </a:xfrm>
          <a:prstGeom prst="upArrow">
            <a:avLst/>
          </a:prstGeom>
          <a:solidFill>
            <a:srgbClr val="FF99C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23" name="角丸四角形吹き出し 22"/>
          <p:cNvSpPr/>
          <p:nvPr/>
        </p:nvSpPr>
        <p:spPr>
          <a:xfrm>
            <a:off x="3094122" y="3313634"/>
            <a:ext cx="3735559" cy="984148"/>
          </a:xfrm>
          <a:prstGeom prst="wedgeRoundRectCallout">
            <a:avLst>
              <a:gd name="adj1" fmla="val 56093"/>
              <a:gd name="adj2" fmla="val 39711"/>
              <a:gd name="adj3" fmla="val 16667"/>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b="1" dirty="0">
                <a:ln>
                  <a:solidFill>
                    <a:schemeClr val="tx1"/>
                  </a:solidFill>
                </a:ln>
                <a:solidFill>
                  <a:schemeClr val="bg1"/>
                </a:solidFill>
              </a:rPr>
              <a:t>南無阿弥陀仏</a:t>
            </a:r>
          </a:p>
        </p:txBody>
      </p:sp>
      <p:sp>
        <p:nvSpPr>
          <p:cNvPr id="27" name="等号 26"/>
          <p:cNvSpPr/>
          <p:nvPr/>
        </p:nvSpPr>
        <p:spPr>
          <a:xfrm rot="5400000">
            <a:off x="5329169" y="4473802"/>
            <a:ext cx="860783" cy="650984"/>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black"/>
              </a:solidFill>
            </a:endParaRPr>
          </a:p>
        </p:txBody>
      </p:sp>
      <p:pic>
        <p:nvPicPr>
          <p:cNvPr id="16" name="図 15"/>
          <p:cNvPicPr>
            <a:picLocks noChangeAspect="1"/>
          </p:cNvPicPr>
          <p:nvPr/>
        </p:nvPicPr>
        <p:blipFill>
          <a:blip r:embed="rId3"/>
          <a:stretch>
            <a:fillRect/>
          </a:stretch>
        </p:blipFill>
        <p:spPr>
          <a:xfrm>
            <a:off x="635666" y="4955016"/>
            <a:ext cx="2676012" cy="1537895"/>
          </a:xfrm>
          <a:prstGeom prst="rect">
            <a:avLst/>
          </a:prstGeom>
        </p:spPr>
      </p:pic>
      <p:sp>
        <p:nvSpPr>
          <p:cNvPr id="21" name="上矢印 20"/>
          <p:cNvSpPr/>
          <p:nvPr/>
        </p:nvSpPr>
        <p:spPr>
          <a:xfrm rot="16200000">
            <a:off x="3680114" y="5174631"/>
            <a:ext cx="853671" cy="1133306"/>
          </a:xfrm>
          <a:prstGeom prst="up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9" name="雲形吹き出し 8"/>
          <p:cNvSpPr/>
          <p:nvPr/>
        </p:nvSpPr>
        <p:spPr>
          <a:xfrm>
            <a:off x="4920343" y="319314"/>
            <a:ext cx="4063030" cy="2615991"/>
          </a:xfrm>
          <a:prstGeom prst="cloudCallout">
            <a:avLst>
              <a:gd name="adj1" fmla="val 9827"/>
              <a:gd name="adj2" fmla="val 9158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pic>
        <p:nvPicPr>
          <p:cNvPr id="6" name="図 5"/>
          <p:cNvPicPr>
            <a:picLocks noChangeAspect="1"/>
          </p:cNvPicPr>
          <p:nvPr/>
        </p:nvPicPr>
        <p:blipFill rotWithShape="1">
          <a:blip r:embed="rId3"/>
          <a:srcRect r="3310" b="4245"/>
          <a:stretch/>
        </p:blipFill>
        <p:spPr>
          <a:xfrm>
            <a:off x="5643678" y="844417"/>
            <a:ext cx="2571174" cy="1463354"/>
          </a:xfrm>
          <a:prstGeom prst="rect">
            <a:avLst/>
          </a:prstGeom>
        </p:spPr>
      </p:pic>
      <p:sp>
        <p:nvSpPr>
          <p:cNvPr id="38" name="円/楕円 37"/>
          <p:cNvSpPr/>
          <p:nvPr/>
        </p:nvSpPr>
        <p:spPr>
          <a:xfrm>
            <a:off x="4807148" y="5271446"/>
            <a:ext cx="1904826" cy="939674"/>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0" dirty="0">
                <a:ln>
                  <a:solidFill>
                    <a:schemeClr val="tx1"/>
                  </a:solidFill>
                </a:ln>
                <a:solidFill>
                  <a:prstClr val="white"/>
                </a:solidFill>
              </a:rPr>
              <a:t>善</a:t>
            </a:r>
          </a:p>
        </p:txBody>
      </p:sp>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275" y="384177"/>
            <a:ext cx="1575305" cy="2486264"/>
          </a:xfrm>
          <a:prstGeom prst="rect">
            <a:avLst/>
          </a:prstGeom>
          <a:effectLst>
            <a:glow rad="228600">
              <a:schemeClr val="accent4">
                <a:satMod val="175000"/>
                <a:alpha val="40000"/>
              </a:schemeClr>
            </a:glow>
          </a:effectLst>
        </p:spPr>
      </p:pic>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7285" y="368180"/>
            <a:ext cx="1575305" cy="2486264"/>
          </a:xfrm>
          <a:prstGeom prst="rect">
            <a:avLst/>
          </a:prstGeom>
          <a:effectLst>
            <a:glow rad="228600">
              <a:schemeClr val="accent4">
                <a:satMod val="175000"/>
                <a:alpha val="40000"/>
              </a:schemeClr>
            </a:glow>
          </a:effectLst>
        </p:spPr>
      </p:pic>
      <p:pic>
        <p:nvPicPr>
          <p:cNvPr id="15" name="図 1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7226876" y="3534145"/>
            <a:ext cx="1634940" cy="3323855"/>
          </a:xfrm>
          <a:prstGeom prst="rect">
            <a:avLst/>
          </a:prstGeom>
        </p:spPr>
      </p:pic>
    </p:spTree>
    <p:extLst>
      <p:ext uri="{BB962C8B-B14F-4D97-AF65-F5344CB8AC3E}">
        <p14:creationId xmlns:p14="http://schemas.microsoft.com/office/powerpoint/2010/main" val="314761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26" presetClass="emph" presetSubtype="0" repeatCount="indefinite" fill="hold" grpId="1" nodeType="withEffect">
                                  <p:stCondLst>
                                    <p:cond delay="0"/>
                                  </p:stCondLst>
                                  <p:endCondLst>
                                    <p:cond evt="onNext" delay="0">
                                      <p:tgtEl>
                                        <p:sldTgt/>
                                      </p:tgtEl>
                                    </p:cond>
                                  </p:endCondLst>
                                  <p:childTnLst>
                                    <p:animEffect transition="out" filter="fade">
                                      <p:cBhvr>
                                        <p:cTn id="25" dur="500" tmFilter="0, 0; .2, .5; .8, .5; 1, 0"/>
                                        <p:tgtEl>
                                          <p:spTgt spid="38"/>
                                        </p:tgtEl>
                                      </p:cBhvr>
                                    </p:animEffect>
                                    <p:animScale>
                                      <p:cBhvr>
                                        <p:cTn id="26" dur="250" autoRev="1" fill="hold"/>
                                        <p:tgtEl>
                                          <p:spTgt spid="38"/>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2" nodeType="clickEffect">
                                  <p:stCondLst>
                                    <p:cond delay="0"/>
                                  </p:stCondLst>
                                  <p:childTnLst>
                                    <p:animMotion origin="layout" path="M -1.11111E-6 1.48148E-6 L -0.41094 -0.00394 " pathEditMode="relative" rAng="0" ptsTypes="AA">
                                      <p:cBhvr>
                                        <p:cTn id="41" dur="2000" fill="hold"/>
                                        <p:tgtEl>
                                          <p:spTgt spid="38"/>
                                        </p:tgtEl>
                                        <p:attrNameLst>
                                          <p:attrName>ppt_x</p:attrName>
                                          <p:attrName>ppt_y</p:attrName>
                                        </p:attrNameLst>
                                      </p:cBhvr>
                                      <p:rCtr x="-20556" y="-208"/>
                                    </p:animMotion>
                                  </p:childTnLst>
                                </p:cTn>
                              </p:par>
                              <p:par>
                                <p:cTn id="42" presetID="10" presetClass="exit" presetSubtype="0" fill="hold" grpId="1" nodeType="withEffect">
                                  <p:stCondLst>
                                    <p:cond delay="0"/>
                                  </p:stCondLst>
                                  <p:childTnLst>
                                    <p:animEffect transition="out" filter="fade">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3" nodeType="clickEffect">
                                  <p:stCondLst>
                                    <p:cond delay="0"/>
                                  </p:stCondLst>
                                  <p:childTnLst>
                                    <p:anim calcmode="lin" valueType="num">
                                      <p:cBhvr>
                                        <p:cTn id="48" dur="2000"/>
                                        <p:tgtEl>
                                          <p:spTgt spid="38"/>
                                        </p:tgtEl>
                                        <p:attrNameLst>
                                          <p:attrName>ppt_w</p:attrName>
                                        </p:attrNameLst>
                                      </p:cBhvr>
                                      <p:tavLst>
                                        <p:tav tm="0">
                                          <p:val>
                                            <p:strVal val="ppt_w"/>
                                          </p:val>
                                        </p:tav>
                                        <p:tav tm="100000">
                                          <p:val>
                                            <p:fltVal val="0"/>
                                          </p:val>
                                        </p:tav>
                                      </p:tavLst>
                                    </p:anim>
                                    <p:anim calcmode="lin" valueType="num">
                                      <p:cBhvr>
                                        <p:cTn id="49" dur="2000"/>
                                        <p:tgtEl>
                                          <p:spTgt spid="38"/>
                                        </p:tgtEl>
                                        <p:attrNameLst>
                                          <p:attrName>ppt_h</p:attrName>
                                        </p:attrNameLst>
                                      </p:cBhvr>
                                      <p:tavLst>
                                        <p:tav tm="0">
                                          <p:val>
                                            <p:strVal val="ppt_h"/>
                                          </p:val>
                                        </p:tav>
                                        <p:tav tm="100000">
                                          <p:val>
                                            <p:fltVal val="0"/>
                                          </p:val>
                                        </p:tav>
                                      </p:tavLst>
                                    </p:anim>
                                    <p:animEffect transition="out" filter="fade">
                                      <p:cBhvr>
                                        <p:cTn id="50" dur="2000"/>
                                        <p:tgtEl>
                                          <p:spTgt spid="38"/>
                                        </p:tgtEl>
                                      </p:cBhvr>
                                    </p:animEffect>
                                    <p:set>
                                      <p:cBhvr>
                                        <p:cTn id="51" dur="1" fill="hold">
                                          <p:stCondLst>
                                            <p:cond delay="1999"/>
                                          </p:stCondLst>
                                        </p:cTn>
                                        <p:tgtEl>
                                          <p:spTgt spid="38"/>
                                        </p:tgtEl>
                                        <p:attrNameLst>
                                          <p:attrName>style.visibility</p:attrName>
                                        </p:attrNameLst>
                                      </p:cBhvr>
                                      <p:to>
                                        <p:strVal val="hidden"/>
                                      </p:to>
                                    </p:set>
                                  </p:childTnLst>
                                </p:cTn>
                              </p:par>
                              <p:par>
                                <p:cTn id="52" presetID="10" presetClass="entr" presetSubtype="0" fill="hold" grpId="0" nodeType="withEffect">
                                  <p:stCondLst>
                                    <p:cond delay="180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2200"/>
                                        <p:tgtEl>
                                          <p:spTgt spid="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6"/>
                                        </p:tgtEl>
                                      </p:cBhvr>
                                    </p:animEffect>
                                    <p:set>
                                      <p:cBhvr>
                                        <p:cTn id="59" dur="1" fill="hold">
                                          <p:stCondLst>
                                            <p:cond delay="499"/>
                                          </p:stCondLst>
                                        </p:cTn>
                                        <p:tgtEl>
                                          <p:spTgt spid="16"/>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5"/>
                                        </p:tgtEl>
                                      </p:cBhvr>
                                    </p:animEffect>
                                    <p:set>
                                      <p:cBhvr>
                                        <p:cTn id="62" dur="1" fill="hold">
                                          <p:stCondLst>
                                            <p:cond delay="499"/>
                                          </p:stCondLst>
                                        </p:cTn>
                                        <p:tgtEl>
                                          <p:spTgt spid="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circle(in)">
                                      <p:cBhvr>
                                        <p:cTn id="67" dur="2000"/>
                                        <p:tgtEl>
                                          <p:spTgt spid="13"/>
                                        </p:tgtEl>
                                      </p:cBhvr>
                                    </p:animEffect>
                                  </p:childTnLst>
                                </p:cTn>
                              </p:par>
                              <p:par>
                                <p:cTn id="68" presetID="6" presetClass="entr" presetSubtype="16"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circle(in)">
                                      <p:cBhvr>
                                        <p:cTn id="7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3" grpId="0" animBg="1"/>
      <p:bldP spid="27" grpId="0" animBg="1"/>
      <p:bldP spid="27" grpId="1" animBg="1"/>
      <p:bldP spid="21" grpId="0" animBg="1"/>
      <p:bldP spid="21" grpId="1" animBg="1"/>
      <p:bldP spid="9" grpId="0" animBg="1"/>
      <p:bldP spid="38" grpId="0" animBg="1"/>
      <p:bldP spid="38" grpId="1" animBg="1"/>
      <p:bldP spid="38" grpId="2" animBg="1"/>
      <p:bldP spid="38" grpId="3"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885622" y="185741"/>
            <a:ext cx="3139321" cy="6514862"/>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16200000" scaled="1"/>
            <a:tileRect/>
          </a:gradFill>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親鸞は父母の</a:t>
            </a:r>
            <a:r>
              <a:rPr lang="ja-JP" altLang="en-US" sz="4800" b="1" dirty="0">
                <a:solidFill>
                  <a:srgbClr val="FF0000"/>
                </a:solidFill>
                <a:latin typeface="游ゴシック" panose="020B0400000000000000" pitchFamily="50" charset="-128"/>
                <a:ea typeface="游ゴシック" panose="020B0400000000000000" pitchFamily="50" charset="-128"/>
              </a:rPr>
              <a:t>孝養</a:t>
            </a:r>
            <a:r>
              <a:rPr lang="ja-JP" altLang="en-US" sz="4800" b="1" dirty="0">
                <a:solidFill>
                  <a:prstClr val="black"/>
                </a:solidFill>
                <a:latin typeface="游ゴシック" panose="020B0400000000000000" pitchFamily="50" charset="-128"/>
                <a:ea typeface="游ゴシック" panose="020B0400000000000000" pitchFamily="50" charset="-128"/>
              </a:rPr>
              <a:t>のためとて、</a:t>
            </a:r>
            <a:r>
              <a:rPr lang="ja-JP" altLang="en-US" sz="4800" b="1" dirty="0">
                <a:solidFill>
                  <a:srgbClr val="FF0000"/>
                </a:solidFill>
                <a:latin typeface="游ゴシック" panose="020B0400000000000000" pitchFamily="50" charset="-128"/>
                <a:ea typeface="游ゴシック" panose="020B0400000000000000" pitchFamily="50" charset="-128"/>
              </a:rPr>
              <a:t>一返にても念仏申したること、いまだ候はず。</a:t>
            </a:r>
            <a:r>
              <a:rPr lang="ja-JP" altLang="en-US" sz="2800" b="1" dirty="0">
                <a:solidFill>
                  <a:srgbClr val="FF0000"/>
                </a:solidFill>
                <a:latin typeface="游ゴシック" panose="020B0400000000000000" pitchFamily="50" charset="-128"/>
                <a:ea typeface="游ゴシック" panose="020B0400000000000000" pitchFamily="50" charset="-128"/>
              </a:rPr>
              <a:t> </a:t>
            </a:r>
            <a:r>
              <a:rPr lang="ja-JP" altLang="en-US" sz="2800" b="1" dirty="0">
                <a:solidFill>
                  <a:prstClr val="black"/>
                </a:solidFill>
              </a:rPr>
              <a:t>　　　　　　　　　</a:t>
            </a:r>
            <a:endParaRPr lang="ja-JP" altLang="en-US" sz="2800" b="1" dirty="0">
              <a:solidFill>
                <a:prstClr val="black"/>
              </a:solidFill>
              <a:latin typeface="HGP明朝B" panose="02020800000000000000" pitchFamily="18" charset="-128"/>
              <a:ea typeface="游ゴシック" panose="020B0400000000000000" pitchFamily="50" charset="-128"/>
            </a:endParaRPr>
          </a:p>
        </p:txBody>
      </p:sp>
      <p:sp>
        <p:nvSpPr>
          <p:cNvPr id="14" name="テキスト ボックス 13"/>
          <p:cNvSpPr txBox="1"/>
          <p:nvPr/>
        </p:nvSpPr>
        <p:spPr>
          <a:xfrm>
            <a:off x="697842" y="185742"/>
            <a:ext cx="4308872" cy="6514861"/>
          </a:xfrm>
          <a:prstGeom prst="rect">
            <a:avLst/>
          </a:prstGeom>
          <a:solidFill>
            <a:schemeClr val="bg1"/>
          </a:solidFill>
          <a:effectLst>
            <a:softEdge rad="63500"/>
          </a:effectLst>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親鸞は亡き父母の</a:t>
            </a:r>
            <a:endParaRPr lang="en-US" altLang="ja-JP" sz="4800" b="1" dirty="0">
              <a:solidFill>
                <a:prstClr val="black"/>
              </a:solidFill>
              <a:latin typeface="游ゴシック" panose="020B0400000000000000" pitchFamily="50" charset="-128"/>
              <a:ea typeface="游ゴシック" panose="020B0400000000000000" pitchFamily="50" charset="-128"/>
            </a:endParaRPr>
          </a:p>
          <a:p>
            <a:r>
              <a:rPr lang="ja-JP" altLang="en-US" sz="4800" b="1" dirty="0">
                <a:solidFill>
                  <a:srgbClr val="FF0000"/>
                </a:solidFill>
                <a:latin typeface="游ゴシック" panose="020B0400000000000000" pitchFamily="50" charset="-128"/>
                <a:ea typeface="游ゴシック" panose="020B0400000000000000" pitchFamily="50" charset="-128"/>
              </a:rPr>
              <a:t>追善供養</a:t>
            </a:r>
            <a:r>
              <a:rPr lang="ja-JP" altLang="en-US" sz="4800" b="1" dirty="0">
                <a:solidFill>
                  <a:prstClr val="black"/>
                </a:solidFill>
                <a:latin typeface="游ゴシック" panose="020B0400000000000000" pitchFamily="50" charset="-128"/>
                <a:ea typeface="游ゴシック" panose="020B0400000000000000" pitchFamily="50" charset="-128"/>
              </a:rPr>
              <a:t>のために</a:t>
            </a:r>
            <a:r>
              <a:rPr lang="ja-JP" altLang="en-US" sz="4800" b="1" dirty="0">
                <a:solidFill>
                  <a:srgbClr val="FF0000"/>
                </a:solidFill>
                <a:latin typeface="游ゴシック" panose="020B0400000000000000" pitchFamily="50" charset="-128"/>
                <a:ea typeface="游ゴシック" panose="020B0400000000000000" pitchFamily="50" charset="-128"/>
              </a:rPr>
              <a:t>念仏したことは、かつて一度もありません。</a:t>
            </a:r>
            <a:endParaRPr lang="en-US" altLang="ja-JP" sz="4800" b="1" dirty="0">
              <a:solidFill>
                <a:srgbClr val="FF0000"/>
              </a:solidFill>
              <a:latin typeface="游ゴシック" panose="020B0400000000000000" pitchFamily="50" charset="-128"/>
              <a:ea typeface="游ゴシック" panose="020B0400000000000000" pitchFamily="50" charset="-128"/>
            </a:endParaRPr>
          </a:p>
          <a:p>
            <a:endParaRPr lang="en-US" altLang="ja-JP" sz="4800" b="1" dirty="0">
              <a:solidFill>
                <a:srgbClr val="FF0000"/>
              </a:solidFill>
              <a:latin typeface="游ゴシック" panose="020B0400000000000000" pitchFamily="50" charset="-128"/>
              <a:ea typeface="游ゴシック" panose="020B0400000000000000" pitchFamily="50" charset="-128"/>
            </a:endParaRPr>
          </a:p>
          <a:p>
            <a:r>
              <a:rPr lang="ja-JP" altLang="en-US" sz="2800" b="1" dirty="0">
                <a:solidFill>
                  <a:prstClr val="black"/>
                </a:solidFill>
                <a:latin typeface="游ゴシック" panose="020B0400000000000000" pitchFamily="50" charset="-128"/>
                <a:ea typeface="游ゴシック" panose="020B0400000000000000" pitchFamily="50" charset="-128"/>
              </a:rPr>
              <a:t>　　　　　　　　　　　（現代語訳）</a:t>
            </a:r>
            <a:r>
              <a:rPr lang="ja-JP" altLang="en-US" sz="2400" b="1" dirty="0">
                <a:solidFill>
                  <a:prstClr val="black"/>
                </a:solidFill>
              </a:rPr>
              <a:t>　</a:t>
            </a:r>
            <a:r>
              <a:rPr lang="ja-JP" altLang="en-US" sz="2800" b="1" dirty="0">
                <a:solidFill>
                  <a:prstClr val="black"/>
                </a:solidFill>
              </a:rPr>
              <a:t>　　　　　　　　　</a:t>
            </a:r>
            <a:endParaRPr lang="ja-JP" altLang="en-US" sz="4800" b="1"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57441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33129" y="2362155"/>
            <a:ext cx="6937975" cy="1107996"/>
          </a:xfrm>
          <a:prstGeom prst="rect">
            <a:avLst/>
          </a:prstGeom>
          <a:noFill/>
        </p:spPr>
        <p:txBody>
          <a:bodyPr wrap="square" rtlCol="0">
            <a:spAutoFit/>
          </a:bodyPr>
          <a:lstStyle/>
          <a:p>
            <a:r>
              <a:rPr lang="ja-JP" altLang="en-US" sz="4800" b="1" dirty="0">
                <a:latin typeface="游ゴシック" panose="020B0400000000000000" pitchFamily="50" charset="-128"/>
                <a:ea typeface="游ゴシック" panose="020B0400000000000000" pitchFamily="50" charset="-128"/>
              </a:rPr>
              <a:t>親鸞聖人は親不孝の人？</a:t>
            </a:r>
          </a:p>
          <a:p>
            <a:endParaRPr kumimoji="1" lang="ja-JP" altLang="en-US" b="1" dirty="0"/>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7831" y="3646082"/>
            <a:ext cx="2870265" cy="2620194"/>
          </a:xfrm>
          <a:prstGeom prst="rect">
            <a:avLst/>
          </a:prstGeom>
        </p:spPr>
      </p:pic>
    </p:spTree>
    <p:extLst>
      <p:ext uri="{BB962C8B-B14F-4D97-AF65-F5344CB8AC3E}">
        <p14:creationId xmlns:p14="http://schemas.microsoft.com/office/powerpoint/2010/main" val="315017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17531" y="271633"/>
            <a:ext cx="7733322" cy="3170099"/>
          </a:xfrm>
          <a:prstGeom prst="rect">
            <a:avLst/>
          </a:prstGeom>
          <a:solidFill>
            <a:srgbClr val="D2F8FC"/>
          </a:solidFill>
        </p:spPr>
        <p:txBody>
          <a:bodyPr wrap="square" rtlCol="0">
            <a:spAutoFit/>
          </a:bodyPr>
          <a:lstStyle/>
          <a:p>
            <a:r>
              <a:rPr kumimoji="1" lang="ja-JP" altLang="en-US" sz="4000" b="1" dirty="0">
                <a:effectLst>
                  <a:glow rad="228600">
                    <a:schemeClr val="bg1"/>
                  </a:glow>
                </a:effectLst>
                <a:latin typeface="游ゴシック" panose="020B0400000000000000" pitchFamily="50" charset="-128"/>
                <a:ea typeface="游ゴシック" panose="020B0400000000000000" pitchFamily="50" charset="-128"/>
              </a:rPr>
              <a:t>追善供養より、もっと確実に、もっと深く、人々の悲しみをいやし、生死に迷う私たちに、真実の安らぎを与えてゆく道のあることを確認された。</a:t>
            </a:r>
          </a:p>
        </p:txBody>
      </p:sp>
      <p:sp>
        <p:nvSpPr>
          <p:cNvPr id="5" name="テキスト ボックス 4"/>
          <p:cNvSpPr txBox="1"/>
          <p:nvPr/>
        </p:nvSpPr>
        <p:spPr>
          <a:xfrm>
            <a:off x="1231392" y="4280868"/>
            <a:ext cx="3352800" cy="1015663"/>
          </a:xfrm>
          <a:prstGeom prst="rect">
            <a:avLst/>
          </a:prstGeom>
          <a:solidFill>
            <a:srgbClr val="FFFF00"/>
          </a:solidFill>
        </p:spPr>
        <p:txBody>
          <a:bodyPr wrap="square" rtlCol="0">
            <a:spAutoFit/>
          </a:bodyPr>
          <a:lstStyle/>
          <a:p>
            <a:pPr algn="ctr"/>
            <a:r>
              <a:rPr kumimoji="1" lang="ja-JP" altLang="en-US" sz="6000" b="1" dirty="0">
                <a:latin typeface="游ゴシック" panose="020B0400000000000000" pitchFamily="50" charset="-128"/>
                <a:ea typeface="游ゴシック" panose="020B0400000000000000" pitchFamily="50" charset="-128"/>
              </a:rPr>
              <a:t>他力念仏</a:t>
            </a:r>
          </a:p>
        </p:txBody>
      </p:sp>
      <p:sp>
        <p:nvSpPr>
          <p:cNvPr id="6" name="下矢印 5"/>
          <p:cNvSpPr/>
          <p:nvPr/>
        </p:nvSpPr>
        <p:spPr>
          <a:xfrm>
            <a:off x="2438400" y="3646082"/>
            <a:ext cx="938784" cy="4304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7831" y="3646082"/>
            <a:ext cx="2870265" cy="2620194"/>
          </a:xfrm>
          <a:prstGeom prst="rect">
            <a:avLst/>
          </a:prstGeom>
        </p:spPr>
      </p:pic>
    </p:spTree>
    <p:extLst>
      <p:ext uri="{BB962C8B-B14F-4D97-AF65-F5344CB8AC3E}">
        <p14:creationId xmlns:p14="http://schemas.microsoft.com/office/powerpoint/2010/main" val="196276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675696"/>
            <a:ext cx="8648641" cy="4773872"/>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altLang="ja-JP" sz="2000" b="1" dirty="0">
              <a:solidFill>
                <a:schemeClr val="tx1"/>
              </a:solidFill>
              <a:latin typeface="+mj-ea"/>
            </a:endParaRPr>
          </a:p>
          <a:p>
            <a:pPr lvl="0"/>
            <a:endParaRPr lang="en-US" altLang="ja-JP" sz="1400" b="1" dirty="0">
              <a:solidFill>
                <a:prstClr val="black"/>
              </a:solidFill>
              <a:latin typeface="游ゴシック" panose="020B0400000000000000" pitchFamily="50" charset="-128"/>
              <a:ea typeface="游ゴシック" panose="020B0400000000000000" pitchFamily="50" charset="-128"/>
            </a:endParaRPr>
          </a:p>
          <a:p>
            <a:pPr lvl="0"/>
            <a:endParaRPr lang="en-US" altLang="ja-JP" sz="2000" b="1" dirty="0">
              <a:solidFill>
                <a:prstClr val="black"/>
              </a:solidFill>
              <a:latin typeface="游ゴシック" panose="020B0400000000000000" pitchFamily="50" charset="-128"/>
              <a:ea typeface="游ゴシック" panose="020B0400000000000000" pitchFamily="50" charset="-128"/>
            </a:endParaRPr>
          </a:p>
          <a:p>
            <a:pPr lvl="0"/>
            <a:r>
              <a:rPr lang="ja-JP" altLang="en-US" sz="4000" b="1" dirty="0">
                <a:solidFill>
                  <a:schemeClr val="tx1"/>
                </a:solidFill>
                <a:latin typeface="游ゴシック" panose="020B0400000000000000" pitchFamily="50" charset="-128"/>
                <a:ea typeface="游ゴシック" panose="020B0400000000000000" pitchFamily="50" charset="-128"/>
              </a:rPr>
              <a:t>☆追善供養の念仏は、故人に縁の</a:t>
            </a:r>
            <a:r>
              <a:rPr lang="ja-JP" altLang="en-US" sz="4000" b="1" dirty="0" err="1">
                <a:solidFill>
                  <a:schemeClr val="tx1"/>
                </a:solidFill>
                <a:latin typeface="游ゴシック" panose="020B0400000000000000" pitchFamily="50" charset="-128"/>
                <a:ea typeface="游ゴシック" panose="020B0400000000000000" pitchFamily="50" charset="-128"/>
              </a:rPr>
              <a:t>あ</a:t>
            </a:r>
            <a:r>
              <a:rPr lang="ja-JP" altLang="en-US" sz="4000" b="1" dirty="0">
                <a:solidFill>
                  <a:schemeClr val="tx1"/>
                </a:solidFill>
                <a:latin typeface="游ゴシック" panose="020B0400000000000000" pitchFamily="50" charset="-128"/>
                <a:ea typeface="游ゴシック" panose="020B0400000000000000" pitchFamily="50" charset="-128"/>
              </a:rPr>
              <a:t>　　</a:t>
            </a:r>
            <a:endParaRPr lang="en-US" altLang="ja-JP" sz="4000" b="1" dirty="0">
              <a:solidFill>
                <a:schemeClr val="tx1"/>
              </a:solidFill>
              <a:latin typeface="游ゴシック" panose="020B0400000000000000" pitchFamily="50" charset="-128"/>
              <a:ea typeface="游ゴシック" panose="020B0400000000000000" pitchFamily="50" charset="-128"/>
            </a:endParaRPr>
          </a:p>
          <a:p>
            <a:pPr lvl="0"/>
            <a:r>
              <a:rPr lang="ja-JP" altLang="en-US" sz="4000" b="1" dirty="0">
                <a:solidFill>
                  <a:schemeClr val="tx1"/>
                </a:solidFill>
                <a:latin typeface="游ゴシック" panose="020B0400000000000000" pitchFamily="50" charset="-128"/>
                <a:ea typeface="游ゴシック" panose="020B0400000000000000" pitchFamily="50" charset="-128"/>
              </a:rPr>
              <a:t>　</a:t>
            </a:r>
            <a:r>
              <a:rPr lang="ja-JP" altLang="en-US" sz="4000" b="1" dirty="0" err="1">
                <a:solidFill>
                  <a:schemeClr val="tx1"/>
                </a:solidFill>
                <a:latin typeface="游ゴシック" panose="020B0400000000000000" pitchFamily="50" charset="-128"/>
                <a:ea typeface="游ゴシック" panose="020B0400000000000000" pitchFamily="50" charset="-128"/>
              </a:rPr>
              <a:t>る</a:t>
            </a:r>
            <a:r>
              <a:rPr lang="ja-JP" altLang="en-US" sz="4000" b="1" dirty="0">
                <a:solidFill>
                  <a:prstClr val="black"/>
                </a:solidFill>
                <a:latin typeface="游ゴシック" panose="020B0400000000000000" pitchFamily="50" charset="-128"/>
                <a:ea typeface="游ゴシック" panose="020B0400000000000000" pitchFamily="50" charset="-128"/>
              </a:rPr>
              <a:t>者が、故人のために念仏を称え、</a:t>
            </a:r>
            <a:endParaRPr lang="en-US" altLang="ja-JP" sz="4000" b="1" dirty="0">
              <a:solidFill>
                <a:prstClr val="black"/>
              </a:solidFill>
              <a:latin typeface="游ゴシック" panose="020B0400000000000000" pitchFamily="50" charset="-128"/>
              <a:ea typeface="游ゴシック" panose="020B0400000000000000" pitchFamily="50" charset="-128"/>
            </a:endParaRPr>
          </a:p>
          <a:p>
            <a:pPr lvl="0"/>
            <a:r>
              <a:rPr lang="ja-JP" altLang="en-US" sz="4000" b="1" dirty="0">
                <a:solidFill>
                  <a:prstClr val="black"/>
                </a:solidFill>
                <a:latin typeface="游ゴシック" panose="020B0400000000000000" pitchFamily="50" charset="-128"/>
                <a:ea typeface="游ゴシック" panose="020B0400000000000000" pitchFamily="50" charset="-128"/>
              </a:rPr>
              <a:t>　その善によって故人を仏のさとり</a:t>
            </a:r>
            <a:endParaRPr lang="en-US" altLang="ja-JP" sz="4000" b="1" dirty="0">
              <a:solidFill>
                <a:prstClr val="black"/>
              </a:solidFill>
              <a:latin typeface="游ゴシック" panose="020B0400000000000000" pitchFamily="50" charset="-128"/>
              <a:ea typeface="游ゴシック" panose="020B0400000000000000" pitchFamily="50" charset="-128"/>
            </a:endParaRPr>
          </a:p>
          <a:p>
            <a:pPr lvl="0"/>
            <a:r>
              <a:rPr lang="ja-JP" altLang="en-US" sz="4000" b="1" dirty="0">
                <a:solidFill>
                  <a:prstClr val="black"/>
                </a:solidFill>
                <a:latin typeface="游ゴシック" panose="020B0400000000000000" pitchFamily="50" charset="-128"/>
                <a:ea typeface="游ゴシック" panose="020B0400000000000000" pitchFamily="50" charset="-128"/>
              </a:rPr>
              <a:t>　に至らせることである</a:t>
            </a:r>
            <a:r>
              <a:rPr lang="ja-JP" altLang="en-US" sz="4000" b="1" dirty="0">
                <a:solidFill>
                  <a:prstClr val="black"/>
                </a:solidFill>
                <a:latin typeface="ＭＳ Ｐゴシック" panose="020B0600070205080204" pitchFamily="50" charset="-128"/>
              </a:rPr>
              <a:t>。</a:t>
            </a:r>
            <a:endParaRPr lang="en-US" altLang="ja-JP" sz="4000" b="1" dirty="0">
              <a:solidFill>
                <a:prstClr val="black"/>
              </a:solidFill>
              <a:latin typeface="ＭＳ Ｐゴシック" panose="020B0600070205080204" pitchFamily="50" charset="-128"/>
            </a:endParaRPr>
          </a:p>
          <a:p>
            <a:pPr lvl="0"/>
            <a:r>
              <a:rPr lang="ja-JP" altLang="en-US" sz="4000" b="1" dirty="0">
                <a:solidFill>
                  <a:prstClr val="black"/>
                </a:solidFill>
                <a:latin typeface="游ゴシック" panose="020B0400000000000000" pitchFamily="50" charset="-128"/>
                <a:ea typeface="游ゴシック" panose="020B0400000000000000" pitchFamily="50" charset="-128"/>
              </a:rPr>
              <a:t>☆しかし親鸞聖人は、追善供養の</a:t>
            </a:r>
            <a:r>
              <a:rPr lang="ja-JP" altLang="en-US" sz="4000" b="1" dirty="0" err="1">
                <a:solidFill>
                  <a:prstClr val="black"/>
                </a:solidFill>
                <a:latin typeface="游ゴシック" panose="020B0400000000000000" pitchFamily="50" charset="-128"/>
                <a:ea typeface="游ゴシック" panose="020B0400000000000000" pitchFamily="50" charset="-128"/>
              </a:rPr>
              <a:t>た</a:t>
            </a:r>
            <a:endParaRPr lang="en-US" altLang="ja-JP" sz="4000" b="1" dirty="0">
              <a:solidFill>
                <a:prstClr val="black"/>
              </a:solidFill>
              <a:latin typeface="游ゴシック" panose="020B0400000000000000" pitchFamily="50" charset="-128"/>
              <a:ea typeface="游ゴシック" panose="020B0400000000000000" pitchFamily="50" charset="-128"/>
            </a:endParaRPr>
          </a:p>
          <a:p>
            <a:pPr lvl="0"/>
            <a:r>
              <a:rPr lang="ja-JP" altLang="en-US" sz="4000" b="1" dirty="0">
                <a:solidFill>
                  <a:prstClr val="black"/>
                </a:solidFill>
                <a:latin typeface="游ゴシック" panose="020B0400000000000000" pitchFamily="50" charset="-128"/>
                <a:ea typeface="游ゴシック" panose="020B0400000000000000" pitchFamily="50" charset="-128"/>
              </a:rPr>
              <a:t>　</a:t>
            </a:r>
            <a:r>
              <a:rPr lang="ja-JP" altLang="en-US" sz="4000" b="1" dirty="0" err="1">
                <a:solidFill>
                  <a:prstClr val="black"/>
                </a:solidFill>
                <a:latin typeface="游ゴシック" panose="020B0400000000000000" pitchFamily="50" charset="-128"/>
                <a:ea typeface="游ゴシック" panose="020B0400000000000000" pitchFamily="50" charset="-128"/>
              </a:rPr>
              <a:t>めに</a:t>
            </a:r>
            <a:r>
              <a:rPr lang="ja-JP" altLang="en-US" sz="4000" b="1" dirty="0">
                <a:solidFill>
                  <a:prstClr val="black"/>
                </a:solidFill>
                <a:latin typeface="游ゴシック" panose="020B0400000000000000" pitchFamily="50" charset="-128"/>
                <a:ea typeface="游ゴシック" panose="020B0400000000000000" pitchFamily="50" charset="-128"/>
              </a:rPr>
              <a:t>念仏を称えることを否定する</a:t>
            </a:r>
            <a:endParaRPr lang="en-US" altLang="ja-JP" sz="4000" b="1" dirty="0">
              <a:solidFill>
                <a:prstClr val="black"/>
              </a:solidFill>
              <a:latin typeface="游ゴシック" panose="020B0400000000000000" pitchFamily="50" charset="-128"/>
              <a:ea typeface="游ゴシック" panose="020B0400000000000000" pitchFamily="50" charset="-128"/>
            </a:endParaRPr>
          </a:p>
          <a:p>
            <a:pPr lvl="0"/>
            <a:r>
              <a:rPr lang="ja-JP" altLang="en-US" sz="4000" b="1" dirty="0">
                <a:solidFill>
                  <a:prstClr val="black"/>
                </a:solidFill>
                <a:latin typeface="游ゴシック" panose="020B0400000000000000" pitchFamily="50" charset="-128"/>
                <a:ea typeface="游ゴシック" panose="020B0400000000000000" pitchFamily="50" charset="-128"/>
              </a:rPr>
              <a:t>　立場を示された。</a:t>
            </a:r>
            <a:endParaRPr lang="en-US" altLang="ja-JP" sz="4000" b="1" dirty="0">
              <a:solidFill>
                <a:prstClr val="black"/>
              </a:solidFill>
              <a:latin typeface="游ゴシック" panose="020B0400000000000000" pitchFamily="50" charset="-128"/>
              <a:ea typeface="游ゴシック" panose="020B0400000000000000" pitchFamily="50" charset="-128"/>
            </a:endParaRPr>
          </a:p>
          <a:p>
            <a:pPr lvl="0"/>
            <a:endParaRPr lang="en-US" altLang="ja-JP" sz="4000" b="1" dirty="0">
              <a:solidFill>
                <a:prstClr val="black"/>
              </a:solidFill>
              <a:latin typeface="ＭＳ Ｐゴシック" panose="020B0600070205080204" pitchFamily="50" charset="-128"/>
            </a:endParaRPr>
          </a:p>
          <a:p>
            <a:endParaRPr lang="ja-JP" altLang="en-US" sz="4000" b="1" dirty="0">
              <a:solidFill>
                <a:schemeClr val="tx1"/>
              </a:solidFill>
              <a:ea typeface="游ゴシック" panose="020B0400000000000000" pitchFamily="50" charset="-128"/>
            </a:endParaRPr>
          </a:p>
        </p:txBody>
      </p:sp>
      <p:sp>
        <p:nvSpPr>
          <p:cNvPr id="7" name="横巻き 6"/>
          <p:cNvSpPr/>
          <p:nvPr/>
        </p:nvSpPr>
        <p:spPr>
          <a:xfrm>
            <a:off x="251519" y="163528"/>
            <a:ext cx="6048673" cy="151216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ea typeface="游ゴシック" panose="020B0400000000000000" pitchFamily="50" charset="-128"/>
              </a:rPr>
              <a:t>ここまでのポイント</a:t>
            </a:r>
          </a:p>
        </p:txBody>
      </p:sp>
    </p:spTree>
    <p:extLst>
      <p:ext uri="{BB962C8B-B14F-4D97-AF65-F5344CB8AC3E}">
        <p14:creationId xmlns:p14="http://schemas.microsoft.com/office/powerpoint/2010/main" val="67618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648" y="-531440"/>
            <a:ext cx="11041159" cy="7886544"/>
          </a:xfrm>
          <a:prstGeom prst="rect">
            <a:avLst/>
          </a:prstGeom>
        </p:spPr>
      </p:pic>
      <p:sp>
        <p:nvSpPr>
          <p:cNvPr id="4" name="テキスト ボックス 3"/>
          <p:cNvSpPr txBox="1"/>
          <p:nvPr/>
        </p:nvSpPr>
        <p:spPr>
          <a:xfrm>
            <a:off x="-235591" y="2861730"/>
            <a:ext cx="9144000" cy="923330"/>
          </a:xfrm>
          <a:prstGeom prst="rect">
            <a:avLst/>
          </a:prstGeom>
          <a:noFill/>
          <a:effectLst>
            <a:glow rad="228600">
              <a:schemeClr val="accent4">
                <a:satMod val="175000"/>
                <a:alpha val="40000"/>
              </a:schemeClr>
            </a:glow>
          </a:effectLst>
        </p:spPr>
        <p:txBody>
          <a:bodyPr wrap="square" rtlCol="0">
            <a:spAutoFit/>
          </a:bodyPr>
          <a:lstStyle/>
          <a:p>
            <a:pPr algn="ctr"/>
            <a:r>
              <a:rPr lang="ja-JP" altLang="en-US" sz="5400" b="1" dirty="0">
                <a:solidFill>
                  <a:schemeClr val="bg1"/>
                </a:solidFill>
                <a:latin typeface="+mj-lt"/>
                <a:ea typeface="游ゴシック" panose="020B0400000000000000" pitchFamily="50" charset="-128"/>
              </a:rPr>
              <a:t>１．追善供養の念仏とは</a:t>
            </a:r>
          </a:p>
        </p:txBody>
      </p:sp>
    </p:spTree>
    <p:extLst>
      <p:ext uri="{BB962C8B-B14F-4D97-AF65-F5344CB8AC3E}">
        <p14:creationId xmlns:p14="http://schemas.microsoft.com/office/powerpoint/2010/main" val="312978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648" y="-531440"/>
            <a:ext cx="11041159" cy="7886544"/>
          </a:xfrm>
          <a:prstGeom prst="rect">
            <a:avLst/>
          </a:prstGeom>
        </p:spPr>
      </p:pic>
      <p:sp>
        <p:nvSpPr>
          <p:cNvPr id="2" name="タイトル 1"/>
          <p:cNvSpPr>
            <a:spLocks noGrp="1"/>
          </p:cNvSpPr>
          <p:nvPr>
            <p:ph type="title"/>
          </p:nvPr>
        </p:nvSpPr>
        <p:spPr>
          <a:xfrm>
            <a:off x="533499" y="190000"/>
            <a:ext cx="4679945" cy="1143000"/>
          </a:xfrm>
        </p:spPr>
        <p:txBody>
          <a:bodyPr>
            <a:normAutofit fontScale="90000"/>
          </a:bodyPr>
          <a:lstStyle/>
          <a:p>
            <a:pPr algn="ctr"/>
            <a:r>
              <a:rPr lang="ja-JP" altLang="en-US" sz="6000" b="1" dirty="0">
                <a:solidFill>
                  <a:schemeClr val="bg1"/>
                </a:solidFill>
                <a:latin typeface="游ゴシック" panose="020B0400000000000000" pitchFamily="50" charset="-128"/>
                <a:ea typeface="游ゴシック" panose="020B0400000000000000" pitchFamily="50" charset="-128"/>
              </a:rPr>
              <a:t>第五条</a:t>
            </a:r>
            <a:r>
              <a:rPr lang="ja-JP" altLang="en-US" sz="6000" b="1" dirty="0">
                <a:solidFill>
                  <a:schemeClr val="bg1"/>
                </a:solidFill>
                <a:effectLst/>
                <a:latin typeface="游ゴシック" panose="020B0400000000000000" pitchFamily="50" charset="-128"/>
                <a:ea typeface="游ゴシック" panose="020B0400000000000000" pitchFamily="50" charset="-128"/>
              </a:rPr>
              <a:t>の内容</a:t>
            </a:r>
          </a:p>
        </p:txBody>
      </p:sp>
      <p:sp>
        <p:nvSpPr>
          <p:cNvPr id="4" name="コンテンツ プレースホルダー 2"/>
          <p:cNvSpPr txBox="1">
            <a:spLocks/>
          </p:cNvSpPr>
          <p:nvPr/>
        </p:nvSpPr>
        <p:spPr>
          <a:xfrm>
            <a:off x="533500" y="5325296"/>
            <a:ext cx="7722981" cy="1031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800" b="1" dirty="0">
                <a:solidFill>
                  <a:schemeClr val="bg1"/>
                </a:solidFill>
                <a:latin typeface="游ゴシック" panose="020B0400000000000000" pitchFamily="50" charset="-128"/>
                <a:ea typeface="游ゴシック" panose="020B0400000000000000" pitchFamily="50" charset="-128"/>
              </a:rPr>
              <a:t>４．有縁の人々を救う道</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9" name="タイトル 1"/>
          <p:cNvSpPr txBox="1">
            <a:spLocks/>
          </p:cNvSpPr>
          <p:nvPr/>
        </p:nvSpPr>
        <p:spPr>
          <a:xfrm>
            <a:off x="533500" y="1266357"/>
            <a:ext cx="7150190" cy="107692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b="1" dirty="0">
                <a:solidFill>
                  <a:schemeClr val="bg1"/>
                </a:solidFill>
              </a:rPr>
              <a:t/>
            </a:r>
            <a:br>
              <a:rPr lang="en-US" altLang="ja-JP" b="1" dirty="0">
                <a:solidFill>
                  <a:schemeClr val="bg1"/>
                </a:solidFill>
              </a:rPr>
            </a:br>
            <a:r>
              <a:rPr lang="en-US" altLang="ja-JP" b="1" dirty="0">
                <a:solidFill>
                  <a:schemeClr val="bg1"/>
                </a:solidFill>
              </a:rPr>
              <a:t/>
            </a:r>
            <a:br>
              <a:rPr lang="en-US" altLang="ja-JP" b="1" dirty="0">
                <a:solidFill>
                  <a:schemeClr val="bg1"/>
                </a:solidFill>
              </a:rPr>
            </a:br>
            <a:r>
              <a:rPr lang="ja-JP" altLang="en-US" sz="19200" b="1" dirty="0">
                <a:solidFill>
                  <a:schemeClr val="bg1"/>
                </a:solidFill>
                <a:latin typeface="游ゴシック" panose="020B0400000000000000" pitchFamily="50" charset="-128"/>
                <a:ea typeface="游ゴシック" panose="020B0400000000000000" pitchFamily="50" charset="-128"/>
              </a:rPr>
              <a:t>１．追善供養の念仏とは</a:t>
            </a:r>
          </a:p>
        </p:txBody>
      </p:sp>
      <p:sp>
        <p:nvSpPr>
          <p:cNvPr id="8" name="コンテンツ プレースホルダー 2"/>
          <p:cNvSpPr txBox="1">
            <a:spLocks/>
          </p:cNvSpPr>
          <p:nvPr/>
        </p:nvSpPr>
        <p:spPr>
          <a:xfrm>
            <a:off x="533500" y="2793190"/>
            <a:ext cx="6324600" cy="754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800" b="1" dirty="0">
                <a:solidFill>
                  <a:schemeClr val="bg1"/>
                </a:solidFill>
                <a:latin typeface="游ゴシック" panose="020B0400000000000000" pitchFamily="50" charset="-128"/>
                <a:ea typeface="游ゴシック" panose="020B0400000000000000" pitchFamily="50" charset="-128"/>
              </a:rPr>
              <a:t>２．いのちのつながり</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533500" y="4021107"/>
            <a:ext cx="5724644" cy="830997"/>
          </a:xfrm>
          <a:prstGeom prst="rect">
            <a:avLst/>
          </a:prstGeom>
        </p:spPr>
        <p:txBody>
          <a:bodyPr wrap="none">
            <a:spAutoFit/>
          </a:bodyPr>
          <a:lstStyle/>
          <a:p>
            <a:r>
              <a:rPr lang="ja-JP" altLang="en-US" sz="4800" b="1" dirty="0">
                <a:solidFill>
                  <a:schemeClr val="bg1"/>
                </a:solidFill>
                <a:latin typeface="游ゴシック" panose="020B0400000000000000" pitchFamily="50" charset="-128"/>
                <a:ea typeface="游ゴシック" panose="020B0400000000000000" pitchFamily="50" charset="-128"/>
              </a:rPr>
              <a:t>３．自力回向の否定</a:t>
            </a:r>
            <a:endParaRPr lang="ja-JP" altLang="en-US" b="1" dirty="0">
              <a:solidFill>
                <a:schemeClr val="bg1"/>
              </a:solidFill>
            </a:endParaRPr>
          </a:p>
        </p:txBody>
      </p:sp>
      <p:sp>
        <p:nvSpPr>
          <p:cNvPr id="10" name="正方形/長方形 9"/>
          <p:cNvSpPr/>
          <p:nvPr/>
        </p:nvSpPr>
        <p:spPr>
          <a:xfrm>
            <a:off x="533501" y="2765623"/>
            <a:ext cx="6348870" cy="976384"/>
          </a:xfrm>
          <a:prstGeom prst="rect">
            <a:avLst/>
          </a:prstGeom>
          <a:noFill/>
          <a:ln w="57150">
            <a:solidFill>
              <a:srgbClr val="FF0000"/>
            </a:solidFill>
          </a:ln>
          <a:effectLst>
            <a:glow rad="2286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1"/>
              </a:solidFill>
            </a:endParaRPr>
          </a:p>
        </p:txBody>
      </p:sp>
    </p:spTree>
    <p:extLst>
      <p:ext uri="{BB962C8B-B14F-4D97-AF65-F5344CB8AC3E}">
        <p14:creationId xmlns:p14="http://schemas.microsoft.com/office/powerpoint/2010/main" val="179805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648" y="-531440"/>
            <a:ext cx="11041159" cy="7886544"/>
          </a:xfrm>
          <a:prstGeom prst="rect">
            <a:avLst/>
          </a:prstGeom>
        </p:spPr>
      </p:pic>
      <p:sp>
        <p:nvSpPr>
          <p:cNvPr id="2" name="正方形/長方形 1"/>
          <p:cNvSpPr/>
          <p:nvPr/>
        </p:nvSpPr>
        <p:spPr>
          <a:xfrm>
            <a:off x="898461" y="2913500"/>
            <a:ext cx="7109639" cy="923330"/>
          </a:xfrm>
          <a:prstGeom prst="rect">
            <a:avLst/>
          </a:prstGeom>
        </p:spPr>
        <p:txBody>
          <a:bodyPr wrap="none">
            <a:spAutoFit/>
          </a:bodyPr>
          <a:lstStyle/>
          <a:p>
            <a:pPr algn="ctr"/>
            <a:r>
              <a:rPr lang="ja-JP" altLang="en-US" sz="5400" b="1" dirty="0">
                <a:solidFill>
                  <a:schemeClr val="bg1"/>
                </a:solidFill>
                <a:latin typeface="+mj-lt"/>
                <a:ea typeface="游ゴシック" panose="020B0400000000000000" pitchFamily="50" charset="-128"/>
              </a:rPr>
              <a:t>２．いのちのつながり</a:t>
            </a:r>
            <a:endParaRPr lang="en-US" altLang="ja-JP" sz="5400" b="1" dirty="0">
              <a:solidFill>
                <a:schemeClr val="bg1"/>
              </a:solidFill>
              <a:latin typeface="+mj-lt"/>
              <a:ea typeface="游ゴシック" panose="020B0400000000000000" pitchFamily="50" charset="-128"/>
            </a:endParaRPr>
          </a:p>
        </p:txBody>
      </p:sp>
    </p:spTree>
    <p:extLst>
      <p:ext uri="{BB962C8B-B14F-4D97-AF65-F5344CB8AC3E}">
        <p14:creationId xmlns:p14="http://schemas.microsoft.com/office/powerpoint/2010/main" val="392488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627777" y="189598"/>
            <a:ext cx="2400657" cy="6554102"/>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16200000" scaled="1"/>
            <a:tileRect/>
          </a:gradFill>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その</a:t>
            </a:r>
            <a:r>
              <a:rPr lang="ja-JP" altLang="en-US" sz="4800" b="1" dirty="0" err="1">
                <a:solidFill>
                  <a:prstClr val="black"/>
                </a:solidFill>
                <a:latin typeface="游ゴシック" panose="020B0400000000000000" pitchFamily="50" charset="-128"/>
                <a:ea typeface="游ゴシック" panose="020B0400000000000000" pitchFamily="50" charset="-128"/>
              </a:rPr>
              <a:t>ゆゑは</a:t>
            </a:r>
            <a:r>
              <a:rPr lang="ja-JP" altLang="en-US" sz="4800" b="1" dirty="0">
                <a:solidFill>
                  <a:prstClr val="black"/>
                </a:solidFill>
                <a:latin typeface="游ゴシック" panose="020B0400000000000000" pitchFamily="50" charset="-128"/>
                <a:ea typeface="游ゴシック" panose="020B0400000000000000" pitchFamily="50" charset="-128"/>
              </a:rPr>
              <a:t>、一切の</a:t>
            </a:r>
            <a:r>
              <a:rPr lang="ja-JP" altLang="en-US" sz="4800" b="1" dirty="0">
                <a:latin typeface="游ゴシック" panose="020B0400000000000000" pitchFamily="50" charset="-128"/>
                <a:ea typeface="游ゴシック" panose="020B0400000000000000" pitchFamily="50" charset="-128"/>
              </a:rPr>
              <a:t>有情</a:t>
            </a:r>
            <a:r>
              <a:rPr lang="ja-JP" altLang="en-US" sz="4800" b="1" dirty="0">
                <a:solidFill>
                  <a:prstClr val="black"/>
                </a:solidFill>
                <a:latin typeface="游ゴシック" panose="020B0400000000000000" pitchFamily="50" charset="-128"/>
                <a:ea typeface="游ゴシック" panose="020B0400000000000000" pitchFamily="50" charset="-128"/>
              </a:rPr>
              <a:t>はみなもつて</a:t>
            </a:r>
            <a:r>
              <a:rPr lang="ja-JP" altLang="en-US" sz="4800" b="1" dirty="0">
                <a:latin typeface="游ゴシック" panose="020B0400000000000000" pitchFamily="50" charset="-128"/>
                <a:ea typeface="游ゴシック" panose="020B0400000000000000" pitchFamily="50" charset="-128"/>
              </a:rPr>
              <a:t>世々生々</a:t>
            </a:r>
            <a:r>
              <a:rPr lang="ja-JP" altLang="en-US" sz="4800" b="1" dirty="0">
                <a:solidFill>
                  <a:prstClr val="black"/>
                </a:solidFill>
                <a:latin typeface="游ゴシック" panose="020B0400000000000000" pitchFamily="50" charset="-128"/>
                <a:ea typeface="游ゴシック" panose="020B0400000000000000" pitchFamily="50" charset="-128"/>
              </a:rPr>
              <a:t>の父母・兄弟なり。</a:t>
            </a:r>
            <a:endParaRPr lang="ja-JP" altLang="en-US" sz="2800" b="1" dirty="0">
              <a:solidFill>
                <a:prstClr val="black"/>
              </a:solidFill>
              <a:latin typeface="游ゴシック" panose="020B0400000000000000" pitchFamily="50" charset="-128"/>
              <a:ea typeface="游ゴシック" panose="020B0400000000000000" pitchFamily="50" charset="-128"/>
            </a:endParaRPr>
          </a:p>
        </p:txBody>
      </p:sp>
      <p:sp>
        <p:nvSpPr>
          <p:cNvPr id="3" name="正方形/長方形 2"/>
          <p:cNvSpPr/>
          <p:nvPr/>
        </p:nvSpPr>
        <p:spPr>
          <a:xfrm>
            <a:off x="391568" y="189598"/>
            <a:ext cx="5601533" cy="6554102"/>
          </a:xfrm>
          <a:prstGeom prst="rect">
            <a:avLst/>
          </a:prstGeom>
        </p:spPr>
        <p:txBody>
          <a:bodyPr vert="eaVert" wrap="square">
            <a:spAutoFit/>
          </a:bodyPr>
          <a:lstStyle/>
          <a:p>
            <a:r>
              <a:rPr lang="ja-JP" altLang="en-US" sz="4800" b="1" dirty="0">
                <a:latin typeface="游ゴシック" panose="020B0400000000000000" pitchFamily="50" charset="-128"/>
                <a:ea typeface="游ゴシック" panose="020B0400000000000000" pitchFamily="50" charset="-128"/>
              </a:rPr>
              <a:t>というのは、命のあるものはすべてみな、これまで何度となく生れ変り死に変りしてきた中で、父母であり兄弟</a:t>
            </a:r>
            <a:endParaRPr lang="en-US" altLang="ja-JP" sz="48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a:t>
            </a:r>
            <a:r>
              <a:rPr lang="ja-JP" altLang="en-US" sz="4800" b="1" dirty="0">
                <a:latin typeface="游ゴシック" panose="020B0400000000000000" pitchFamily="50" charset="-128"/>
                <a:ea typeface="游ゴシック" panose="020B0400000000000000" pitchFamily="50" charset="-128"/>
              </a:rPr>
              <a:t>姉妹であったのです。</a:t>
            </a:r>
            <a:endParaRPr lang="en-US" altLang="ja-JP" sz="4800" b="1" dirty="0">
              <a:latin typeface="游ゴシック" panose="020B0400000000000000" pitchFamily="50" charset="-128"/>
              <a:ea typeface="游ゴシック" panose="020B0400000000000000" pitchFamily="50" charset="-128"/>
            </a:endParaRPr>
          </a:p>
          <a:p>
            <a:endParaRPr lang="en-US" altLang="ja-JP" sz="3200" b="1" dirty="0">
              <a:solidFill>
                <a:prstClr val="black"/>
              </a:solidFill>
              <a:latin typeface="游ゴシック" panose="020B0400000000000000" pitchFamily="50" charset="-128"/>
              <a:ea typeface="游ゴシック" panose="020B0400000000000000" pitchFamily="50" charset="-128"/>
            </a:endParaRPr>
          </a:p>
          <a:p>
            <a:r>
              <a:rPr lang="ja-JP" altLang="en-US" sz="3200" b="1" dirty="0">
                <a:solidFill>
                  <a:prstClr val="black"/>
                </a:solidFill>
                <a:latin typeface="游ゴシック" panose="020B0400000000000000" pitchFamily="50" charset="-128"/>
                <a:ea typeface="游ゴシック" panose="020B0400000000000000" pitchFamily="50" charset="-128"/>
              </a:rPr>
              <a:t>　　　　　　　　　（現代語訳）</a:t>
            </a:r>
            <a:r>
              <a:rPr lang="ja-JP" altLang="en-US" sz="3200" b="1" dirty="0">
                <a:solidFill>
                  <a:prstClr val="black"/>
                </a:solidFill>
              </a:rPr>
              <a:t>　</a:t>
            </a:r>
            <a:endParaRPr lang="ja-JP" altLang="en-US" sz="32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6724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627777" y="189598"/>
            <a:ext cx="2400657" cy="6554102"/>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16200000" scaled="1"/>
            <a:tileRect/>
          </a:gradFill>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その</a:t>
            </a:r>
            <a:r>
              <a:rPr lang="ja-JP" altLang="en-US" sz="4800" b="1" dirty="0" err="1">
                <a:solidFill>
                  <a:prstClr val="black"/>
                </a:solidFill>
                <a:latin typeface="游ゴシック" panose="020B0400000000000000" pitchFamily="50" charset="-128"/>
                <a:ea typeface="游ゴシック" panose="020B0400000000000000" pitchFamily="50" charset="-128"/>
              </a:rPr>
              <a:t>ゆゑは</a:t>
            </a:r>
            <a:r>
              <a:rPr lang="ja-JP" altLang="en-US" sz="4800" b="1" dirty="0">
                <a:solidFill>
                  <a:prstClr val="black"/>
                </a:solidFill>
                <a:latin typeface="游ゴシック" panose="020B0400000000000000" pitchFamily="50" charset="-128"/>
                <a:ea typeface="游ゴシック" panose="020B0400000000000000" pitchFamily="50" charset="-128"/>
              </a:rPr>
              <a:t>、一切の</a:t>
            </a:r>
            <a:r>
              <a:rPr lang="ja-JP" altLang="en-US" sz="4800" b="1" dirty="0">
                <a:solidFill>
                  <a:srgbClr val="FF0000"/>
                </a:solidFill>
                <a:latin typeface="游ゴシック" panose="020B0400000000000000" pitchFamily="50" charset="-128"/>
                <a:ea typeface="游ゴシック" panose="020B0400000000000000" pitchFamily="50" charset="-128"/>
              </a:rPr>
              <a:t>有情</a:t>
            </a:r>
            <a:r>
              <a:rPr lang="ja-JP" altLang="en-US" sz="4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prstClr val="black"/>
                </a:solidFill>
                <a:latin typeface="游ゴシック" panose="020B0400000000000000" pitchFamily="50" charset="-128"/>
                <a:ea typeface="游ゴシック" panose="020B0400000000000000" pitchFamily="50" charset="-128"/>
              </a:rPr>
              <a:t>はみなもつて</a:t>
            </a:r>
            <a:r>
              <a:rPr lang="ja-JP" altLang="en-US" sz="4800" b="1" dirty="0">
                <a:solidFill>
                  <a:srgbClr val="FF0000"/>
                </a:solidFill>
                <a:latin typeface="游ゴシック" panose="020B0400000000000000" pitchFamily="50" charset="-128"/>
                <a:ea typeface="游ゴシック" panose="020B0400000000000000" pitchFamily="50" charset="-128"/>
              </a:rPr>
              <a:t>世々生々</a:t>
            </a:r>
            <a:r>
              <a:rPr lang="ja-JP" altLang="en-US" sz="4800" b="1" dirty="0">
                <a:solidFill>
                  <a:prstClr val="black"/>
                </a:solidFill>
                <a:latin typeface="游ゴシック" panose="020B0400000000000000" pitchFamily="50" charset="-128"/>
                <a:ea typeface="游ゴシック" panose="020B0400000000000000" pitchFamily="50" charset="-128"/>
              </a:rPr>
              <a:t>の父母・兄弟なり。</a:t>
            </a:r>
            <a:endParaRPr lang="ja-JP" altLang="en-US" sz="2800" b="1" dirty="0">
              <a:solidFill>
                <a:prstClr val="black"/>
              </a:solidFill>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391568" y="189598"/>
            <a:ext cx="5601533" cy="6554102"/>
          </a:xfrm>
          <a:prstGeom prst="rect">
            <a:avLst/>
          </a:prstGeom>
        </p:spPr>
        <p:txBody>
          <a:bodyPr vert="eaVert" wrap="square">
            <a:spAutoFit/>
          </a:bodyPr>
          <a:lstStyle/>
          <a:p>
            <a:r>
              <a:rPr lang="ja-JP" altLang="en-US" sz="4800" b="1" dirty="0">
                <a:latin typeface="游ゴシック" panose="020B0400000000000000" pitchFamily="50" charset="-128"/>
                <a:ea typeface="游ゴシック" panose="020B0400000000000000" pitchFamily="50" charset="-128"/>
              </a:rPr>
              <a:t>というのは、</a:t>
            </a:r>
            <a:r>
              <a:rPr lang="ja-JP" altLang="en-US" sz="4800" b="1" dirty="0">
                <a:solidFill>
                  <a:srgbClr val="FF0000"/>
                </a:solidFill>
                <a:latin typeface="游ゴシック" panose="020B0400000000000000" pitchFamily="50" charset="-128"/>
                <a:ea typeface="游ゴシック" panose="020B0400000000000000" pitchFamily="50" charset="-128"/>
              </a:rPr>
              <a:t>命のあるもの</a:t>
            </a:r>
            <a:r>
              <a:rPr lang="ja-JP" altLang="en-US" sz="4800" b="1" dirty="0">
                <a:latin typeface="游ゴシック" panose="020B0400000000000000" pitchFamily="50" charset="-128"/>
                <a:ea typeface="游ゴシック" panose="020B0400000000000000" pitchFamily="50" charset="-128"/>
              </a:rPr>
              <a:t>はすべてみな、これまで何度となく</a:t>
            </a:r>
            <a:r>
              <a:rPr lang="ja-JP" altLang="en-US" sz="4800" b="1" dirty="0">
                <a:solidFill>
                  <a:srgbClr val="FF0000"/>
                </a:solidFill>
                <a:latin typeface="游ゴシック" panose="020B0400000000000000" pitchFamily="50" charset="-128"/>
                <a:ea typeface="游ゴシック" panose="020B0400000000000000" pitchFamily="50" charset="-128"/>
              </a:rPr>
              <a:t>生れ変り死に変りしてきた</a:t>
            </a:r>
            <a:r>
              <a:rPr lang="ja-JP" altLang="en-US" sz="4800" b="1" dirty="0">
                <a:latin typeface="游ゴシック" panose="020B0400000000000000" pitchFamily="50" charset="-128"/>
                <a:ea typeface="游ゴシック" panose="020B0400000000000000" pitchFamily="50" charset="-128"/>
              </a:rPr>
              <a:t>中で、父母であり兄弟</a:t>
            </a:r>
            <a:endParaRPr lang="en-US" altLang="ja-JP" sz="48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a:t>
            </a:r>
            <a:r>
              <a:rPr lang="ja-JP" altLang="en-US" sz="4800" b="1" dirty="0">
                <a:latin typeface="游ゴシック" panose="020B0400000000000000" pitchFamily="50" charset="-128"/>
                <a:ea typeface="游ゴシック" panose="020B0400000000000000" pitchFamily="50" charset="-128"/>
              </a:rPr>
              <a:t>姉妹であったのです。</a:t>
            </a:r>
            <a:endParaRPr lang="en-US" altLang="ja-JP" sz="4800" b="1" dirty="0">
              <a:latin typeface="游ゴシック" panose="020B0400000000000000" pitchFamily="50" charset="-128"/>
              <a:ea typeface="游ゴシック" panose="020B0400000000000000" pitchFamily="50" charset="-128"/>
            </a:endParaRPr>
          </a:p>
          <a:p>
            <a:endParaRPr lang="en-US" altLang="ja-JP" sz="3200" b="1" dirty="0">
              <a:solidFill>
                <a:prstClr val="black"/>
              </a:solidFill>
              <a:latin typeface="游ゴシック" panose="020B0400000000000000" pitchFamily="50" charset="-128"/>
              <a:ea typeface="游ゴシック" panose="020B0400000000000000" pitchFamily="50" charset="-128"/>
            </a:endParaRPr>
          </a:p>
          <a:p>
            <a:r>
              <a:rPr lang="ja-JP" altLang="en-US" sz="3200" b="1" dirty="0">
                <a:solidFill>
                  <a:prstClr val="black"/>
                </a:solidFill>
                <a:latin typeface="游ゴシック" panose="020B0400000000000000" pitchFamily="50" charset="-128"/>
                <a:ea typeface="游ゴシック" panose="020B0400000000000000" pitchFamily="50" charset="-128"/>
              </a:rPr>
              <a:t>　　　　　　　　　（現代語訳）</a:t>
            </a:r>
            <a:r>
              <a:rPr lang="ja-JP" altLang="en-US" sz="3200" b="1" dirty="0">
                <a:solidFill>
                  <a:prstClr val="black"/>
                </a:solidFill>
              </a:rPr>
              <a:t>　</a:t>
            </a:r>
            <a:endParaRPr lang="ja-JP" altLang="en-US" sz="32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2136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54355" y="2753569"/>
            <a:ext cx="3381325" cy="1015663"/>
          </a:xfrm>
          <a:prstGeom prst="rect">
            <a:avLst/>
          </a:prstGeom>
          <a:solidFill>
            <a:schemeClr val="accent4">
              <a:lumMod val="20000"/>
              <a:lumOff val="80000"/>
            </a:schemeClr>
          </a:solidFill>
        </p:spPr>
        <p:txBody>
          <a:bodyPr vert="horz" wrap="square">
            <a:spAutoFit/>
          </a:bodyPr>
          <a:lstStyle/>
          <a:p>
            <a:pPr algn="ctr"/>
            <a:r>
              <a:rPr lang="ja-JP" altLang="en-US" sz="6000" b="1" dirty="0">
                <a:solidFill>
                  <a:srgbClr val="FF0000"/>
                </a:solidFill>
                <a:latin typeface="游ゴシック" panose="020B0400000000000000" pitchFamily="50" charset="-128"/>
                <a:ea typeface="游ゴシック" panose="020B0400000000000000" pitchFamily="50" charset="-128"/>
              </a:rPr>
              <a:t>世々生々</a:t>
            </a:r>
          </a:p>
        </p:txBody>
      </p:sp>
      <p:sp>
        <p:nvSpPr>
          <p:cNvPr id="6" name="正方形/長方形 5"/>
          <p:cNvSpPr/>
          <p:nvPr/>
        </p:nvSpPr>
        <p:spPr>
          <a:xfrm>
            <a:off x="234462" y="105804"/>
            <a:ext cx="2474542" cy="1015663"/>
          </a:xfrm>
          <a:prstGeom prst="rect">
            <a:avLst/>
          </a:prstGeom>
          <a:solidFill>
            <a:schemeClr val="accent4">
              <a:lumMod val="20000"/>
              <a:lumOff val="80000"/>
            </a:schemeClr>
          </a:solidFill>
        </p:spPr>
        <p:txBody>
          <a:bodyPr vert="horz" wrap="square">
            <a:spAutoFit/>
          </a:bodyPr>
          <a:lstStyle/>
          <a:p>
            <a:pPr algn="ctr"/>
            <a:r>
              <a:rPr lang="ja-JP" altLang="en-US" sz="6000" b="1" dirty="0">
                <a:solidFill>
                  <a:srgbClr val="FF0000"/>
                </a:solidFill>
                <a:latin typeface="游ゴシック" panose="020B0400000000000000" pitchFamily="50" charset="-128"/>
                <a:ea typeface="游ゴシック" panose="020B0400000000000000" pitchFamily="50" charset="-128"/>
              </a:rPr>
              <a:t>有情</a:t>
            </a:r>
          </a:p>
        </p:txBody>
      </p:sp>
      <p:sp>
        <p:nvSpPr>
          <p:cNvPr id="2" name="正方形/長方形 1"/>
          <p:cNvSpPr/>
          <p:nvPr/>
        </p:nvSpPr>
        <p:spPr>
          <a:xfrm>
            <a:off x="624115" y="1121467"/>
            <a:ext cx="6684786" cy="1569660"/>
          </a:xfrm>
          <a:prstGeom prst="rect">
            <a:avLst/>
          </a:prstGeom>
        </p:spPr>
        <p:txBody>
          <a:bodyPr vert="horz" wrap="square">
            <a:spAutoFit/>
          </a:bodyPr>
          <a:lstStyle/>
          <a:p>
            <a:pPr lvl="0"/>
            <a:r>
              <a:rPr lang="ja-JP" altLang="en-US" sz="4800" b="1" dirty="0">
                <a:solidFill>
                  <a:prstClr val="black"/>
                </a:solidFill>
                <a:latin typeface="游ゴシック" panose="020B0400000000000000" pitchFamily="50" charset="-128"/>
                <a:ea typeface="游ゴシック" panose="020B0400000000000000" pitchFamily="50" charset="-128"/>
              </a:rPr>
              <a:t>＝命のあるもの</a:t>
            </a:r>
            <a:endParaRPr lang="en-US" altLang="ja-JP" sz="4800" b="1" dirty="0">
              <a:solidFill>
                <a:prstClr val="black"/>
              </a:solidFill>
              <a:latin typeface="游ゴシック" panose="020B0400000000000000" pitchFamily="50" charset="-128"/>
              <a:ea typeface="游ゴシック" panose="020B0400000000000000" pitchFamily="50" charset="-128"/>
            </a:endParaRPr>
          </a:p>
          <a:p>
            <a:pPr lvl="0"/>
            <a:r>
              <a:rPr lang="ja-JP" altLang="en-US" sz="4800" b="1" dirty="0">
                <a:solidFill>
                  <a:prstClr val="black"/>
                </a:solidFill>
                <a:latin typeface="游ゴシック" panose="020B0400000000000000" pitchFamily="50" charset="-128"/>
                <a:ea typeface="游ゴシック" panose="020B0400000000000000" pitchFamily="50" charset="-128"/>
              </a:rPr>
              <a:t>　生きとし生けるもの</a:t>
            </a:r>
          </a:p>
        </p:txBody>
      </p:sp>
      <p:sp>
        <p:nvSpPr>
          <p:cNvPr id="7" name="正方形/長方形 6"/>
          <p:cNvSpPr/>
          <p:nvPr/>
        </p:nvSpPr>
        <p:spPr>
          <a:xfrm>
            <a:off x="624114" y="3739058"/>
            <a:ext cx="8324813" cy="830997"/>
          </a:xfrm>
          <a:prstGeom prst="rect">
            <a:avLst/>
          </a:prstGeom>
        </p:spPr>
        <p:txBody>
          <a:bodyPr vert="horz" wrap="square">
            <a:spAutoFit/>
          </a:bodyPr>
          <a:lstStyle/>
          <a:p>
            <a:pPr lvl="0"/>
            <a:r>
              <a:rPr lang="ja-JP" altLang="en-US" sz="4800" b="1" dirty="0">
                <a:solidFill>
                  <a:prstClr val="black"/>
                </a:solidFill>
                <a:latin typeface="游ゴシック" panose="020B0400000000000000" pitchFamily="50" charset="-128"/>
                <a:ea typeface="游ゴシック" panose="020B0400000000000000" pitchFamily="50" charset="-128"/>
              </a:rPr>
              <a:t>＝生れ変り死に変りすること</a:t>
            </a:r>
          </a:p>
        </p:txBody>
      </p:sp>
      <p:sp>
        <p:nvSpPr>
          <p:cNvPr id="5" name="正方形/長方形 4"/>
          <p:cNvSpPr/>
          <p:nvPr/>
        </p:nvSpPr>
        <p:spPr>
          <a:xfrm>
            <a:off x="2563358" y="5156321"/>
            <a:ext cx="3326404" cy="923330"/>
          </a:xfrm>
          <a:prstGeom prst="rect">
            <a:avLst/>
          </a:prstGeom>
          <a:solidFill>
            <a:srgbClr val="FFFF00"/>
          </a:solidFill>
        </p:spPr>
        <p:txBody>
          <a:bodyPr wrap="square">
            <a:spAutoFit/>
          </a:bodyPr>
          <a:lstStyle/>
          <a:p>
            <a:pPr algn="ctr"/>
            <a:r>
              <a:rPr lang="ja-JP" altLang="en-US" sz="5400" b="1" dirty="0">
                <a:latin typeface="游ゴシック" panose="020B0400000000000000" pitchFamily="50" charset="-128"/>
                <a:ea typeface="游ゴシック" panose="020B0400000000000000" pitchFamily="50" charset="-128"/>
              </a:rPr>
              <a:t>輪廻転生</a:t>
            </a:r>
            <a:endParaRPr lang="ja-JP" altLang="en-US" sz="5400" b="1" dirty="0"/>
          </a:p>
        </p:txBody>
      </p:sp>
      <p:sp>
        <p:nvSpPr>
          <p:cNvPr id="3" name="下矢印 2"/>
          <p:cNvSpPr/>
          <p:nvPr/>
        </p:nvSpPr>
        <p:spPr>
          <a:xfrm>
            <a:off x="3779520" y="4598425"/>
            <a:ext cx="894081" cy="379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8" name="等号 7"/>
          <p:cNvSpPr/>
          <p:nvPr/>
        </p:nvSpPr>
        <p:spPr>
          <a:xfrm>
            <a:off x="2926080" y="296514"/>
            <a:ext cx="853440" cy="73152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9" name="正方形/長方形 8"/>
          <p:cNvSpPr/>
          <p:nvPr/>
        </p:nvSpPr>
        <p:spPr>
          <a:xfrm>
            <a:off x="3946945" y="120891"/>
            <a:ext cx="2474542" cy="1015663"/>
          </a:xfrm>
          <a:prstGeom prst="rect">
            <a:avLst/>
          </a:prstGeom>
          <a:solidFill>
            <a:schemeClr val="accent4">
              <a:lumMod val="20000"/>
              <a:lumOff val="80000"/>
            </a:schemeClr>
          </a:solidFill>
        </p:spPr>
        <p:txBody>
          <a:bodyPr vert="horz" wrap="square">
            <a:spAutoFit/>
          </a:bodyPr>
          <a:lstStyle/>
          <a:p>
            <a:pPr algn="ctr"/>
            <a:r>
              <a:rPr lang="ja-JP" altLang="en-US" sz="6000" b="1" dirty="0">
                <a:solidFill>
                  <a:srgbClr val="211AA6"/>
                </a:solidFill>
                <a:latin typeface="游ゴシック" panose="020B0400000000000000" pitchFamily="50" charset="-128"/>
                <a:ea typeface="游ゴシック" panose="020B0400000000000000" pitchFamily="50" charset="-128"/>
              </a:rPr>
              <a:t>衆生</a:t>
            </a:r>
          </a:p>
        </p:txBody>
      </p:sp>
    </p:spTree>
    <p:extLst>
      <p:ext uri="{BB962C8B-B14F-4D97-AF65-F5344CB8AC3E}">
        <p14:creationId xmlns:p14="http://schemas.microsoft.com/office/powerpoint/2010/main" val="255567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円/楕円 6"/>
          <p:cNvSpPr/>
          <p:nvPr/>
        </p:nvSpPr>
        <p:spPr>
          <a:xfrm>
            <a:off x="2362259" y="1865622"/>
            <a:ext cx="4147524" cy="397085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8800" b="1" dirty="0">
              <a:solidFill>
                <a:srgbClr val="0070C0"/>
              </a:solidFill>
            </a:endParaRPr>
          </a:p>
          <a:p>
            <a:pPr algn="ctr"/>
            <a:endParaRPr lang="ja-JP" altLang="en-US" sz="1350" b="1" dirty="0">
              <a:solidFill>
                <a:prstClr val="white"/>
              </a:solidFill>
            </a:endParaRPr>
          </a:p>
        </p:txBody>
      </p:sp>
      <p:sp>
        <p:nvSpPr>
          <p:cNvPr id="2" name="角丸四角形 1"/>
          <p:cNvSpPr/>
          <p:nvPr/>
        </p:nvSpPr>
        <p:spPr>
          <a:xfrm>
            <a:off x="226356" y="93645"/>
            <a:ext cx="2900608" cy="914400"/>
          </a:xfrm>
          <a:prstGeom prst="roundRect">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ln w="0"/>
                <a:solidFill>
                  <a:schemeClr val="tx1"/>
                </a:solidFill>
                <a:latin typeface="游ゴシック" panose="020B0400000000000000" pitchFamily="50" charset="-128"/>
                <a:ea typeface="游ゴシック" panose="020B0400000000000000" pitchFamily="50" charset="-128"/>
              </a:rPr>
              <a:t>輪廻転生</a:t>
            </a:r>
            <a:endParaRPr kumimoji="1" lang="ja-JP" altLang="en-US" sz="4800" b="1" dirty="0">
              <a:latin typeface="游ゴシック" panose="020B0400000000000000" pitchFamily="50" charset="-128"/>
              <a:ea typeface="游ゴシック" panose="020B0400000000000000" pitchFamily="50" charset="-128"/>
            </a:endParaRPr>
          </a:p>
        </p:txBody>
      </p:sp>
      <p:sp>
        <p:nvSpPr>
          <p:cNvPr id="12" name="正方形/長方形 11"/>
          <p:cNvSpPr/>
          <p:nvPr/>
        </p:nvSpPr>
        <p:spPr>
          <a:xfrm>
            <a:off x="3178721" y="5722831"/>
            <a:ext cx="2514600" cy="914400"/>
          </a:xfrm>
          <a:prstGeom prst="rect">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0" b="1" dirty="0">
                <a:ln w="0"/>
                <a:solidFill>
                  <a:prstClr val="black"/>
                </a:solidFill>
                <a:effectLst>
                  <a:outerShdw blurRad="38100" dist="19050" dir="2700000" algn="tl" rotWithShape="0">
                    <a:prstClr val="black">
                      <a:alpha val="40000"/>
                    </a:prstClr>
                  </a:outerShdw>
                </a:effectLst>
                <a:latin typeface="游ゴシック" panose="020B0400000000000000" pitchFamily="50" charset="-128"/>
                <a:ea typeface="游ゴシック" panose="020B0400000000000000" pitchFamily="50" charset="-128"/>
              </a:rPr>
              <a:t>地獄</a:t>
            </a:r>
          </a:p>
        </p:txBody>
      </p:sp>
      <p:sp>
        <p:nvSpPr>
          <p:cNvPr id="14" name="正方形/長方形 13"/>
          <p:cNvSpPr/>
          <p:nvPr/>
        </p:nvSpPr>
        <p:spPr>
          <a:xfrm>
            <a:off x="5457457" y="4426979"/>
            <a:ext cx="2514600" cy="802488"/>
          </a:xfrm>
          <a:prstGeom prst="rect">
            <a:avLst/>
          </a:prstGeom>
          <a:solidFill>
            <a:srgbClr val="FF7C8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0" b="1" dirty="0">
                <a:ln w="0"/>
                <a:solidFill>
                  <a:prstClr val="black"/>
                </a:solidFill>
                <a:effectLst>
                  <a:outerShdw blurRad="38100" dist="19050" dir="2700000" algn="tl" rotWithShape="0">
                    <a:prstClr val="black">
                      <a:alpha val="40000"/>
                    </a:prstClr>
                  </a:outerShdw>
                </a:effectLst>
                <a:latin typeface="游ゴシック" panose="020B0400000000000000" pitchFamily="50" charset="-128"/>
                <a:ea typeface="游ゴシック" panose="020B0400000000000000" pitchFamily="50" charset="-128"/>
              </a:rPr>
              <a:t>餓鬼</a:t>
            </a:r>
          </a:p>
        </p:txBody>
      </p:sp>
      <p:sp>
        <p:nvSpPr>
          <p:cNvPr id="16" name="正方形/長方形 15"/>
          <p:cNvSpPr/>
          <p:nvPr/>
        </p:nvSpPr>
        <p:spPr>
          <a:xfrm>
            <a:off x="958068" y="4426979"/>
            <a:ext cx="2514600" cy="802488"/>
          </a:xfrm>
          <a:prstGeom prst="rect">
            <a:avLst/>
          </a:prstGeom>
          <a:solidFill>
            <a:srgbClr val="EF734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0" b="1" dirty="0">
                <a:ln w="0"/>
                <a:solidFill>
                  <a:prstClr val="black"/>
                </a:solidFill>
                <a:effectLst>
                  <a:outerShdw blurRad="38100" dist="19050" dir="2700000" algn="tl" rotWithShape="0">
                    <a:prstClr val="black">
                      <a:alpha val="40000"/>
                    </a:prstClr>
                  </a:outerShdw>
                </a:effectLst>
                <a:latin typeface="游ゴシック" panose="020B0400000000000000" pitchFamily="50" charset="-128"/>
                <a:ea typeface="游ゴシック" panose="020B0400000000000000" pitchFamily="50" charset="-128"/>
              </a:rPr>
              <a:t>畜生</a:t>
            </a:r>
          </a:p>
        </p:txBody>
      </p:sp>
      <p:sp>
        <p:nvSpPr>
          <p:cNvPr id="17" name="正方形/長方形 16"/>
          <p:cNvSpPr/>
          <p:nvPr/>
        </p:nvSpPr>
        <p:spPr>
          <a:xfrm>
            <a:off x="5457457" y="2521776"/>
            <a:ext cx="2514600" cy="849539"/>
          </a:xfrm>
          <a:prstGeom prst="rect">
            <a:avLst/>
          </a:prstGeom>
          <a:ln w="254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6000" b="1" dirty="0">
                <a:ln w="0"/>
                <a:solidFill>
                  <a:prstClr val="black"/>
                </a:solidFill>
                <a:effectLst>
                  <a:outerShdw blurRad="38100" dist="19050" dir="2700000" algn="tl" rotWithShape="0">
                    <a:prstClr val="black">
                      <a:alpha val="40000"/>
                    </a:prstClr>
                  </a:outerShdw>
                </a:effectLst>
                <a:latin typeface="游ゴシック" panose="020B0400000000000000" pitchFamily="50" charset="-128"/>
                <a:ea typeface="游ゴシック" panose="020B0400000000000000" pitchFamily="50" charset="-128"/>
              </a:rPr>
              <a:t>阿修羅</a:t>
            </a:r>
          </a:p>
        </p:txBody>
      </p:sp>
      <p:sp>
        <p:nvSpPr>
          <p:cNvPr id="18" name="正方形/長方形 17"/>
          <p:cNvSpPr/>
          <p:nvPr/>
        </p:nvSpPr>
        <p:spPr>
          <a:xfrm>
            <a:off x="958068" y="2521776"/>
            <a:ext cx="2514600" cy="849539"/>
          </a:xfrm>
          <a:prstGeom prst="rect">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0" b="1" dirty="0">
                <a:ln w="0"/>
                <a:solidFill>
                  <a:prstClr val="black"/>
                </a:solidFill>
                <a:effectLst>
                  <a:outerShdw blurRad="38100" dist="19050" dir="2700000" algn="tl" rotWithShape="0">
                    <a:prstClr val="black">
                      <a:alpha val="40000"/>
                    </a:prstClr>
                  </a:outerShdw>
                </a:effectLst>
                <a:latin typeface="游ゴシック" panose="020B0400000000000000" pitchFamily="50" charset="-128"/>
                <a:ea typeface="游ゴシック" panose="020B0400000000000000" pitchFamily="50" charset="-128"/>
              </a:rPr>
              <a:t>人間</a:t>
            </a:r>
          </a:p>
        </p:txBody>
      </p:sp>
      <p:sp>
        <p:nvSpPr>
          <p:cNvPr id="19" name="正方形/長方形 18"/>
          <p:cNvSpPr/>
          <p:nvPr/>
        </p:nvSpPr>
        <p:spPr>
          <a:xfrm>
            <a:off x="3178721" y="1064868"/>
            <a:ext cx="2514600" cy="914400"/>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0" b="1" dirty="0">
                <a:ln w="0"/>
                <a:solidFill>
                  <a:prstClr val="black"/>
                </a:solidFill>
                <a:effectLst>
                  <a:outerShdw blurRad="38100" dist="19050" dir="2700000" algn="tl" rotWithShape="0">
                    <a:prstClr val="black">
                      <a:alpha val="40000"/>
                    </a:prstClr>
                  </a:outerShdw>
                </a:effectLst>
                <a:latin typeface="游ゴシック" panose="020B0400000000000000" pitchFamily="50" charset="-128"/>
                <a:ea typeface="游ゴシック" panose="020B0400000000000000" pitchFamily="50" charset="-128"/>
              </a:rPr>
              <a:t>天</a:t>
            </a:r>
          </a:p>
        </p:txBody>
      </p:sp>
      <p:sp>
        <p:nvSpPr>
          <p:cNvPr id="3" name="テキスト ボックス 2"/>
          <p:cNvSpPr txBox="1"/>
          <p:nvPr/>
        </p:nvSpPr>
        <p:spPr>
          <a:xfrm>
            <a:off x="6714757" y="93645"/>
            <a:ext cx="1575803" cy="923330"/>
          </a:xfrm>
          <a:prstGeom prst="rect">
            <a:avLst/>
          </a:prstGeom>
          <a:solidFill>
            <a:srgbClr val="FFFF00"/>
          </a:solidFill>
        </p:spPr>
        <p:txBody>
          <a:bodyPr wrap="square" rtlCol="0">
            <a:spAutoFit/>
          </a:bodyPr>
          <a:lstStyle/>
          <a:p>
            <a:pPr algn="ctr"/>
            <a:r>
              <a:rPr kumimoji="1" lang="ja-JP" altLang="en-US" sz="5400" b="1" dirty="0">
                <a:latin typeface="+mn-ea"/>
              </a:rPr>
              <a:t>六道</a:t>
            </a:r>
          </a:p>
        </p:txBody>
      </p:sp>
    </p:spTree>
    <p:extLst>
      <p:ext uri="{BB962C8B-B14F-4D97-AF65-F5344CB8AC3E}">
        <p14:creationId xmlns:p14="http://schemas.microsoft.com/office/powerpoint/2010/main" val="20687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par>
                                <p:cTn id="43" presetID="26" presetClass="emph" presetSubtype="0" fill="hold" grpId="1" nodeType="withEffect">
                                  <p:stCondLst>
                                    <p:cond delay="0"/>
                                  </p:stCondLst>
                                  <p:childTnLst>
                                    <p:animEffect transition="out" filter="fade">
                                      <p:cBhvr>
                                        <p:cTn id="44" dur="500" tmFilter="0, 0; .2, .5; .8, .5; 1, 0"/>
                                        <p:tgtEl>
                                          <p:spTgt spid="12"/>
                                        </p:tgtEl>
                                      </p:cBhvr>
                                    </p:animEffect>
                                    <p:animScale>
                                      <p:cBhvr>
                                        <p:cTn id="45" dur="250" autoRev="1" fill="hold"/>
                                        <p:tgtEl>
                                          <p:spTgt spid="12"/>
                                        </p:tgtEl>
                                      </p:cBhvr>
                                      <p:by x="105000" y="105000"/>
                                    </p:animScale>
                                  </p:childTnLst>
                                </p:cTn>
                              </p:par>
                              <p:par>
                                <p:cTn id="46" presetID="26" presetClass="emph" presetSubtype="0" fill="hold" grpId="1" nodeType="withEffect">
                                  <p:stCondLst>
                                    <p:cond delay="500"/>
                                  </p:stCondLst>
                                  <p:childTnLst>
                                    <p:animEffect transition="out" filter="fade">
                                      <p:cBhvr>
                                        <p:cTn id="47" dur="500" tmFilter="0, 0; .2, .5; .8, .5; 1, 0"/>
                                        <p:tgtEl>
                                          <p:spTgt spid="16"/>
                                        </p:tgtEl>
                                      </p:cBhvr>
                                    </p:animEffect>
                                    <p:animScale>
                                      <p:cBhvr>
                                        <p:cTn id="48" dur="250" autoRev="1" fill="hold"/>
                                        <p:tgtEl>
                                          <p:spTgt spid="16"/>
                                        </p:tgtEl>
                                      </p:cBhvr>
                                      <p:by x="105000" y="105000"/>
                                    </p:animScale>
                                  </p:childTnLst>
                                </p:cTn>
                              </p:par>
                              <p:par>
                                <p:cTn id="49" presetID="26" presetClass="emph" presetSubtype="0" fill="hold" grpId="1" nodeType="withEffect">
                                  <p:stCondLst>
                                    <p:cond delay="1000"/>
                                  </p:stCondLst>
                                  <p:childTnLst>
                                    <p:animEffect transition="out" filter="fade">
                                      <p:cBhvr>
                                        <p:cTn id="50" dur="500" tmFilter="0, 0; .2, .5; .8, .5; 1, 0"/>
                                        <p:tgtEl>
                                          <p:spTgt spid="18"/>
                                        </p:tgtEl>
                                      </p:cBhvr>
                                    </p:animEffect>
                                    <p:animScale>
                                      <p:cBhvr>
                                        <p:cTn id="51" dur="250" autoRev="1" fill="hold"/>
                                        <p:tgtEl>
                                          <p:spTgt spid="18"/>
                                        </p:tgtEl>
                                      </p:cBhvr>
                                      <p:by x="105000" y="105000"/>
                                    </p:animScale>
                                  </p:childTnLst>
                                </p:cTn>
                              </p:par>
                              <p:par>
                                <p:cTn id="52" presetID="26" presetClass="emph" presetSubtype="0" fill="hold" grpId="1" nodeType="withEffect">
                                  <p:stCondLst>
                                    <p:cond delay="1500"/>
                                  </p:stCondLst>
                                  <p:childTnLst>
                                    <p:animEffect transition="out" filter="fade">
                                      <p:cBhvr>
                                        <p:cTn id="53" dur="500" tmFilter="0, 0; .2, .5; .8, .5; 1, 0"/>
                                        <p:tgtEl>
                                          <p:spTgt spid="19"/>
                                        </p:tgtEl>
                                      </p:cBhvr>
                                    </p:animEffect>
                                    <p:animScale>
                                      <p:cBhvr>
                                        <p:cTn id="54" dur="250" autoRev="1" fill="hold"/>
                                        <p:tgtEl>
                                          <p:spTgt spid="19"/>
                                        </p:tgtEl>
                                      </p:cBhvr>
                                      <p:by x="105000" y="105000"/>
                                    </p:animScale>
                                  </p:childTnLst>
                                </p:cTn>
                              </p:par>
                              <p:par>
                                <p:cTn id="55" presetID="26" presetClass="emph" presetSubtype="0" fill="hold" grpId="1" nodeType="withEffect">
                                  <p:stCondLst>
                                    <p:cond delay="2000"/>
                                  </p:stCondLst>
                                  <p:childTnLst>
                                    <p:animEffect transition="out" filter="fade">
                                      <p:cBhvr>
                                        <p:cTn id="56" dur="500" tmFilter="0, 0; .2, .5; .8, .5; 1, 0"/>
                                        <p:tgtEl>
                                          <p:spTgt spid="17"/>
                                        </p:tgtEl>
                                      </p:cBhvr>
                                    </p:animEffect>
                                    <p:animScale>
                                      <p:cBhvr>
                                        <p:cTn id="57" dur="250" autoRev="1" fill="hold"/>
                                        <p:tgtEl>
                                          <p:spTgt spid="17"/>
                                        </p:tgtEl>
                                      </p:cBhvr>
                                      <p:by x="105000" y="105000"/>
                                    </p:animScale>
                                  </p:childTnLst>
                                </p:cTn>
                              </p:par>
                              <p:par>
                                <p:cTn id="58" presetID="26" presetClass="emph" presetSubtype="0" fill="hold" grpId="1" nodeType="withEffect">
                                  <p:stCondLst>
                                    <p:cond delay="2500"/>
                                  </p:stCondLst>
                                  <p:childTnLst>
                                    <p:animEffect transition="out" filter="fade">
                                      <p:cBhvr>
                                        <p:cTn id="59" dur="500" tmFilter="0, 0; .2, .5; .8, .5; 1, 0"/>
                                        <p:tgtEl>
                                          <p:spTgt spid="14"/>
                                        </p:tgtEl>
                                      </p:cBhvr>
                                    </p:animEffect>
                                    <p:animScale>
                                      <p:cBhvr>
                                        <p:cTn id="60"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2" grpId="1" animBg="1"/>
      <p:bldP spid="14" grpId="0" animBg="1"/>
      <p:bldP spid="14" grpId="1" animBg="1"/>
      <p:bldP spid="16" grpId="0" animBg="1"/>
      <p:bldP spid="16" grpId="1" animBg="1"/>
      <p:bldP spid="17" grpId="0" animBg="1"/>
      <p:bldP spid="17" grpId="1" animBg="1"/>
      <p:bldP spid="18" grpId="0" animBg="1"/>
      <p:bldP spid="18" grpId="1" animBg="1"/>
      <p:bldP spid="19" grpId="0" animBg="1"/>
      <p:bldP spid="19" grpId="1"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77423" cy="9177423"/>
          </a:xfrm>
          <a:prstGeom prst="rect">
            <a:avLst/>
          </a:prstGeom>
        </p:spPr>
      </p:pic>
      <p:sp>
        <p:nvSpPr>
          <p:cNvPr id="7" name="正方形/長方形 6"/>
          <p:cNvSpPr/>
          <p:nvPr/>
        </p:nvSpPr>
        <p:spPr>
          <a:xfrm>
            <a:off x="2101915" y="450200"/>
            <a:ext cx="4862870" cy="6596742"/>
          </a:xfrm>
          <a:prstGeom prst="rect">
            <a:avLst/>
          </a:prstGeom>
          <a:effectLst>
            <a:glow rad="127000">
              <a:schemeClr val="accent4">
                <a:lumMod val="20000"/>
                <a:lumOff val="80000"/>
              </a:schemeClr>
            </a:glow>
          </a:effectLst>
        </p:spPr>
        <p:txBody>
          <a:bodyPr vert="eaVert" wrap="square">
            <a:spAutoFit/>
          </a:bodyPr>
          <a:lstStyle/>
          <a:p>
            <a:r>
              <a:rPr lang="ja-JP" altLang="en-US" sz="4800" b="1" dirty="0">
                <a:solidFill>
                  <a:prstClr val="black"/>
                </a:solidFill>
                <a:effectLst>
                  <a:glow rad="203200">
                    <a:schemeClr val="bg1"/>
                  </a:glow>
                </a:effectLst>
                <a:latin typeface="游ゴシック" panose="020B0400000000000000" pitchFamily="50" charset="-128"/>
                <a:ea typeface="游ゴシック" panose="020B0400000000000000" pitchFamily="50" charset="-128"/>
              </a:rPr>
              <a:t>山鳥の</a:t>
            </a:r>
            <a:endParaRPr lang="en-US" altLang="ja-JP" sz="4800" b="1" dirty="0">
              <a:solidFill>
                <a:prstClr val="black"/>
              </a:solidFill>
              <a:effectLst>
                <a:glow rad="203200">
                  <a:schemeClr val="bg1"/>
                </a:glow>
              </a:effectLst>
              <a:latin typeface="游ゴシック" panose="020B0400000000000000" pitchFamily="50" charset="-128"/>
              <a:ea typeface="游ゴシック" panose="020B0400000000000000" pitchFamily="50" charset="-128"/>
            </a:endParaRPr>
          </a:p>
          <a:p>
            <a:r>
              <a:rPr lang="ja-JP" altLang="en-US" sz="4800" b="1" dirty="0">
                <a:solidFill>
                  <a:prstClr val="black"/>
                </a:solidFill>
                <a:effectLst>
                  <a:glow rad="203200">
                    <a:schemeClr val="bg1"/>
                  </a:glow>
                </a:effectLst>
                <a:latin typeface="游ゴシック" panose="020B0400000000000000" pitchFamily="50" charset="-128"/>
                <a:ea typeface="游ゴシック" panose="020B0400000000000000" pitchFamily="50" charset="-128"/>
              </a:rPr>
              <a:t>　ほろほろと鳴く</a:t>
            </a:r>
            <a:endParaRPr lang="en-US" altLang="ja-JP" sz="4800" b="1" dirty="0">
              <a:solidFill>
                <a:prstClr val="black"/>
              </a:solidFill>
              <a:effectLst>
                <a:glow rad="203200">
                  <a:schemeClr val="bg1"/>
                </a:glow>
              </a:effectLst>
              <a:latin typeface="游ゴシック" panose="020B0400000000000000" pitchFamily="50" charset="-128"/>
              <a:ea typeface="游ゴシック" panose="020B0400000000000000" pitchFamily="50" charset="-128"/>
            </a:endParaRPr>
          </a:p>
          <a:p>
            <a:r>
              <a:rPr lang="ja-JP" altLang="en-US" sz="4800" b="1" dirty="0">
                <a:solidFill>
                  <a:prstClr val="black"/>
                </a:solidFill>
                <a:effectLst>
                  <a:glow rad="203200">
                    <a:schemeClr val="bg1"/>
                  </a:glow>
                </a:effectLst>
                <a:latin typeface="游ゴシック" panose="020B0400000000000000" pitchFamily="50" charset="-128"/>
                <a:ea typeface="游ゴシック" panose="020B0400000000000000" pitchFamily="50" charset="-128"/>
              </a:rPr>
              <a:t>　　声きけば</a:t>
            </a:r>
            <a:endParaRPr lang="en-US" altLang="ja-JP" sz="4800" b="1" dirty="0">
              <a:solidFill>
                <a:prstClr val="black"/>
              </a:solidFill>
              <a:effectLst>
                <a:glow rad="203200">
                  <a:schemeClr val="bg1"/>
                </a:glow>
              </a:effectLst>
              <a:latin typeface="游ゴシック" panose="020B0400000000000000" pitchFamily="50" charset="-128"/>
              <a:ea typeface="游ゴシック" panose="020B0400000000000000" pitchFamily="50" charset="-128"/>
            </a:endParaRPr>
          </a:p>
          <a:p>
            <a:r>
              <a:rPr lang="ja-JP" altLang="en-US" sz="4800" b="1" dirty="0">
                <a:solidFill>
                  <a:prstClr val="black"/>
                </a:solidFill>
                <a:effectLst>
                  <a:glow rad="203200">
                    <a:schemeClr val="bg1"/>
                  </a:glow>
                </a:effectLst>
                <a:latin typeface="游ゴシック" panose="020B0400000000000000" pitchFamily="50" charset="-128"/>
                <a:ea typeface="游ゴシック" panose="020B0400000000000000" pitchFamily="50" charset="-128"/>
              </a:rPr>
              <a:t>父かと</a:t>
            </a:r>
            <a:r>
              <a:rPr lang="ja-JP" altLang="en-US" sz="4800" b="1" dirty="0" err="1">
                <a:solidFill>
                  <a:prstClr val="black"/>
                </a:solidFill>
                <a:effectLst>
                  <a:glow rad="203200">
                    <a:schemeClr val="bg1"/>
                  </a:glow>
                </a:effectLst>
                <a:latin typeface="游ゴシック" panose="020B0400000000000000" pitchFamily="50" charset="-128"/>
                <a:ea typeface="游ゴシック" panose="020B0400000000000000" pitchFamily="50" charset="-128"/>
              </a:rPr>
              <a:t>ぞ</a:t>
            </a:r>
            <a:r>
              <a:rPr lang="ja-JP" altLang="en-US" sz="4800" b="1" dirty="0">
                <a:solidFill>
                  <a:prstClr val="black"/>
                </a:solidFill>
                <a:effectLst>
                  <a:glow rad="203200">
                    <a:schemeClr val="bg1"/>
                  </a:glow>
                </a:effectLst>
                <a:latin typeface="游ゴシック" panose="020B0400000000000000" pitchFamily="50" charset="-128"/>
                <a:ea typeface="游ゴシック" panose="020B0400000000000000" pitchFamily="50" charset="-128"/>
              </a:rPr>
              <a:t>おもふ</a:t>
            </a:r>
            <a:endParaRPr lang="en-US" altLang="ja-JP" sz="4800" b="1" dirty="0">
              <a:solidFill>
                <a:prstClr val="black"/>
              </a:solidFill>
              <a:effectLst>
                <a:glow rad="203200">
                  <a:schemeClr val="bg1"/>
                </a:glow>
              </a:effectLst>
              <a:latin typeface="游ゴシック" panose="020B0400000000000000" pitchFamily="50" charset="-128"/>
              <a:ea typeface="游ゴシック" panose="020B0400000000000000" pitchFamily="50" charset="-128"/>
            </a:endParaRPr>
          </a:p>
          <a:p>
            <a:r>
              <a:rPr lang="ja-JP" altLang="en-US" sz="4800" b="1" dirty="0">
                <a:solidFill>
                  <a:prstClr val="black"/>
                </a:solidFill>
                <a:effectLst>
                  <a:glow rad="203200">
                    <a:schemeClr val="bg1"/>
                  </a:glow>
                </a:effectLst>
                <a:latin typeface="游ゴシック" panose="020B0400000000000000" pitchFamily="50" charset="-128"/>
                <a:ea typeface="游ゴシック" panose="020B0400000000000000" pitchFamily="50" charset="-128"/>
              </a:rPr>
              <a:t>　母かと</a:t>
            </a:r>
            <a:r>
              <a:rPr lang="ja-JP" altLang="en-US" sz="4800" b="1" dirty="0" err="1">
                <a:solidFill>
                  <a:prstClr val="black"/>
                </a:solidFill>
                <a:effectLst>
                  <a:glow rad="203200">
                    <a:schemeClr val="bg1"/>
                  </a:glow>
                </a:effectLst>
                <a:latin typeface="游ゴシック" panose="020B0400000000000000" pitchFamily="50" charset="-128"/>
                <a:ea typeface="游ゴシック" panose="020B0400000000000000" pitchFamily="50" charset="-128"/>
              </a:rPr>
              <a:t>ぞ</a:t>
            </a:r>
            <a:r>
              <a:rPr lang="ja-JP" altLang="en-US" sz="4800" b="1" dirty="0">
                <a:solidFill>
                  <a:prstClr val="black"/>
                </a:solidFill>
                <a:effectLst>
                  <a:glow rad="203200">
                    <a:schemeClr val="bg1"/>
                  </a:glow>
                </a:effectLst>
                <a:latin typeface="游ゴシック" panose="020B0400000000000000" pitchFamily="50" charset="-128"/>
                <a:ea typeface="游ゴシック" panose="020B0400000000000000" pitchFamily="50" charset="-128"/>
              </a:rPr>
              <a:t>おもふ</a:t>
            </a:r>
            <a:endParaRPr lang="en-US" altLang="ja-JP" sz="4800" b="1" dirty="0">
              <a:solidFill>
                <a:prstClr val="black"/>
              </a:solidFill>
              <a:effectLst>
                <a:glow rad="203200">
                  <a:schemeClr val="bg1"/>
                </a:glow>
              </a:effectLst>
              <a:latin typeface="游ゴシック" panose="020B0400000000000000" pitchFamily="50" charset="-128"/>
              <a:ea typeface="游ゴシック" panose="020B0400000000000000" pitchFamily="50" charset="-128"/>
            </a:endParaRPr>
          </a:p>
          <a:p>
            <a:r>
              <a:rPr lang="ja-JP" altLang="en-US" sz="3200" b="1" dirty="0">
                <a:solidFill>
                  <a:prstClr val="black"/>
                </a:solidFill>
                <a:effectLst>
                  <a:glow rad="228600">
                    <a:schemeClr val="bg1"/>
                  </a:glow>
                </a:effectLst>
                <a:latin typeface="游ゴシック" panose="020B0400000000000000" pitchFamily="50" charset="-128"/>
                <a:ea typeface="游ゴシック" panose="020B0400000000000000" pitchFamily="50" charset="-128"/>
              </a:rPr>
              <a:t>　　　　　　</a:t>
            </a:r>
            <a:endParaRPr lang="en-US" altLang="ja-JP" sz="3200" b="1" dirty="0">
              <a:solidFill>
                <a:prstClr val="black"/>
              </a:solidFill>
              <a:effectLst>
                <a:glow rad="228600">
                  <a:schemeClr val="bg1"/>
                </a:glow>
              </a:effectLst>
              <a:latin typeface="游ゴシック" panose="020B0400000000000000" pitchFamily="50" charset="-128"/>
              <a:ea typeface="游ゴシック" panose="020B0400000000000000" pitchFamily="50" charset="-128"/>
            </a:endParaRPr>
          </a:p>
          <a:p>
            <a:r>
              <a:rPr lang="ja-JP" altLang="en-US" sz="3200" b="1" dirty="0">
                <a:solidFill>
                  <a:prstClr val="black"/>
                </a:solidFill>
                <a:effectLst>
                  <a:glow rad="228600">
                    <a:schemeClr val="bg1"/>
                  </a:glow>
                </a:effectLst>
                <a:latin typeface="游ゴシック" panose="020B0400000000000000" pitchFamily="50" charset="-128"/>
                <a:ea typeface="游ゴシック" panose="020B0400000000000000" pitchFamily="50" charset="-128"/>
              </a:rPr>
              <a:t>　　　　　　　　　（行基）</a:t>
            </a:r>
            <a:endParaRPr lang="en-US" altLang="ja-JP" sz="3200" b="1" dirty="0">
              <a:solidFill>
                <a:prstClr val="black"/>
              </a:solidFill>
              <a:effectLst>
                <a:glow rad="228600">
                  <a:schemeClr val="bg1"/>
                </a:glow>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39227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6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6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4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rotWithShape="1">
          <a:blip r:embed="rId3" cstate="print">
            <a:extLst>
              <a:ext uri="{28A0092B-C50C-407E-A947-70E740481C1C}">
                <a14:useLocalDpi xmlns:a14="http://schemas.microsoft.com/office/drawing/2010/main" val="0"/>
              </a:ext>
            </a:extLst>
          </a:blip>
          <a:srcRect r="37826" b="42936"/>
          <a:stretch/>
        </p:blipFill>
        <p:spPr>
          <a:xfrm>
            <a:off x="4925980" y="165709"/>
            <a:ext cx="2613813" cy="2474483"/>
          </a:xfrm>
          <a:prstGeom prst="rect">
            <a:avLst/>
          </a:prstGeom>
        </p:spPr>
      </p:pic>
      <p:sp>
        <p:nvSpPr>
          <p:cNvPr id="19" name="円/楕円 18"/>
          <p:cNvSpPr/>
          <p:nvPr/>
        </p:nvSpPr>
        <p:spPr>
          <a:xfrm>
            <a:off x="319772" y="302227"/>
            <a:ext cx="1166688" cy="240950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0" b="1" dirty="0">
                <a:solidFill>
                  <a:schemeClr val="tx1"/>
                </a:solidFill>
                <a:latin typeface="游ゴシック" panose="020B0400000000000000" pitchFamily="50" charset="-128"/>
                <a:ea typeface="游ゴシック" panose="020B0400000000000000" pitchFamily="50" charset="-128"/>
              </a:rPr>
              <a:t>過去</a:t>
            </a: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7129" y="4266368"/>
            <a:ext cx="2142857" cy="2542857"/>
          </a:xfrm>
          <a:prstGeom prst="rect">
            <a:avLst/>
          </a:prstGeom>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0197" y="142010"/>
            <a:ext cx="1915783" cy="2498182"/>
          </a:xfrm>
          <a:prstGeom prst="rect">
            <a:avLst/>
          </a:prstGeom>
        </p:spPr>
      </p:pic>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395" y="4240353"/>
            <a:ext cx="2169566" cy="2568872"/>
          </a:xfrm>
          <a:prstGeom prst="rect">
            <a:avLst/>
          </a:prstGeom>
        </p:spPr>
      </p:pic>
      <p:sp>
        <p:nvSpPr>
          <p:cNvPr id="21" name="円/楕円 20"/>
          <p:cNvSpPr/>
          <p:nvPr/>
        </p:nvSpPr>
        <p:spPr>
          <a:xfrm>
            <a:off x="316430" y="4240353"/>
            <a:ext cx="1166688" cy="240950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0" b="1" dirty="0">
                <a:ln w="0"/>
                <a:solidFill>
                  <a:schemeClr val="tx1"/>
                </a:solidFill>
                <a:effectLst>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rPr>
              <a:t>現在</a:t>
            </a:r>
            <a:endParaRPr kumimoji="1" lang="ja-JP" altLang="en-US" sz="6000" b="1" dirty="0">
              <a:latin typeface="游ゴシック" panose="020B0400000000000000" pitchFamily="50" charset="-128"/>
              <a:ea typeface="游ゴシック" panose="020B0400000000000000" pitchFamily="50" charset="-128"/>
            </a:endParaRPr>
          </a:p>
        </p:txBody>
      </p:sp>
      <p:sp>
        <p:nvSpPr>
          <p:cNvPr id="17" name="正方形/長方形 16"/>
          <p:cNvSpPr/>
          <p:nvPr/>
        </p:nvSpPr>
        <p:spPr>
          <a:xfrm>
            <a:off x="4206469" y="2086194"/>
            <a:ext cx="1872342" cy="1107996"/>
          </a:xfrm>
          <a:prstGeom prst="rect">
            <a:avLst/>
          </a:prstGeom>
        </p:spPr>
        <p:txBody>
          <a:bodyPr wrap="square">
            <a:spAutoFit/>
          </a:bodyPr>
          <a:lstStyle/>
          <a:p>
            <a:r>
              <a:rPr lang="ja-JP" altLang="en-US" sz="6600" dirty="0">
                <a:effectLst>
                  <a:glow rad="228600">
                    <a:schemeClr val="accent4">
                      <a:satMod val="175000"/>
                    </a:schemeClr>
                  </a:glow>
                </a:effectLst>
                <a:latin typeface="ＤＦ平成ゴシック体W5" panose="020B0509000000000000" pitchFamily="49" charset="-128"/>
                <a:ea typeface="ＤＦ平成ゴシック体W5" panose="020B0509000000000000" pitchFamily="49" charset="-128"/>
              </a:rPr>
              <a:t>親子</a:t>
            </a:r>
          </a:p>
        </p:txBody>
      </p:sp>
      <p:pic>
        <p:nvPicPr>
          <p:cNvPr id="2" name="図 1"/>
          <p:cNvPicPr>
            <a:picLocks noChangeAspect="1"/>
          </p:cNvPicPr>
          <p:nvPr/>
        </p:nvPicPr>
        <p:blipFill>
          <a:blip r:embed="rId7"/>
          <a:stretch>
            <a:fillRect/>
          </a:stretch>
        </p:blipFill>
        <p:spPr>
          <a:xfrm rot="14006236">
            <a:off x="5960262" y="2998141"/>
            <a:ext cx="2211803" cy="1393998"/>
          </a:xfrm>
          <a:prstGeom prst="rect">
            <a:avLst/>
          </a:prstGeom>
        </p:spPr>
      </p:pic>
      <p:pic>
        <p:nvPicPr>
          <p:cNvPr id="22" name="図 21"/>
          <p:cNvPicPr>
            <a:picLocks noChangeAspect="1"/>
          </p:cNvPicPr>
          <p:nvPr/>
        </p:nvPicPr>
        <p:blipFill>
          <a:blip r:embed="rId7"/>
          <a:stretch>
            <a:fillRect/>
          </a:stretch>
        </p:blipFill>
        <p:spPr>
          <a:xfrm rot="17868782">
            <a:off x="2056513" y="2952632"/>
            <a:ext cx="2211803" cy="1456217"/>
          </a:xfrm>
          <a:prstGeom prst="rect">
            <a:avLst/>
          </a:prstGeom>
        </p:spPr>
      </p:pic>
      <p:sp>
        <p:nvSpPr>
          <p:cNvPr id="23" name="正方形/長方形 22"/>
          <p:cNvSpPr/>
          <p:nvPr/>
        </p:nvSpPr>
        <p:spPr>
          <a:xfrm>
            <a:off x="4203883" y="4998610"/>
            <a:ext cx="1872342" cy="1107996"/>
          </a:xfrm>
          <a:prstGeom prst="rect">
            <a:avLst/>
          </a:prstGeom>
        </p:spPr>
        <p:txBody>
          <a:bodyPr wrap="square">
            <a:spAutoFit/>
          </a:bodyPr>
          <a:lstStyle/>
          <a:p>
            <a:r>
              <a:rPr lang="ja-JP" altLang="en-US" sz="6600" dirty="0">
                <a:latin typeface="ＤＦ平成ゴシック体W5" panose="020B0509000000000000" pitchFamily="49" charset="-128"/>
                <a:ea typeface="ＤＦ平成ゴシック体W5" panose="020B0509000000000000" pitchFamily="49" charset="-128"/>
              </a:rPr>
              <a:t>他人</a:t>
            </a:r>
          </a:p>
        </p:txBody>
      </p:sp>
    </p:spTree>
    <p:extLst>
      <p:ext uri="{BB962C8B-B14F-4D97-AF65-F5344CB8AC3E}">
        <p14:creationId xmlns:p14="http://schemas.microsoft.com/office/powerpoint/2010/main" val="226146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134106" y="1425948"/>
            <a:ext cx="6483293" cy="1446550"/>
          </a:xfrm>
          <a:prstGeom prst="rect">
            <a:avLst/>
          </a:prstGeom>
        </p:spPr>
        <p:txBody>
          <a:bodyPr wrap="square">
            <a:spAutoFit/>
          </a:bodyPr>
          <a:lstStyle/>
          <a:p>
            <a:pPr lvl="0" algn="ctr"/>
            <a:r>
              <a:rPr lang="ja-JP" altLang="en-US" sz="4400" b="1" dirty="0">
                <a:latin typeface="游ゴシック" panose="020B0400000000000000" pitchFamily="50" charset="-128"/>
                <a:ea typeface="游ゴシック" panose="020B0400000000000000" pitchFamily="50" charset="-128"/>
              </a:rPr>
              <a:t>現在の私における</a:t>
            </a:r>
            <a:endParaRPr lang="en-US" altLang="ja-JP" sz="4400" b="1" dirty="0">
              <a:latin typeface="游ゴシック" panose="020B0400000000000000" pitchFamily="50" charset="-128"/>
              <a:ea typeface="游ゴシック" panose="020B0400000000000000" pitchFamily="50" charset="-128"/>
            </a:endParaRPr>
          </a:p>
          <a:p>
            <a:pPr lvl="0" algn="ctr"/>
            <a:r>
              <a:rPr lang="ja-JP" altLang="en-US" sz="4400" b="1" dirty="0">
                <a:latin typeface="游ゴシック" panose="020B0400000000000000" pitchFamily="50" charset="-128"/>
                <a:ea typeface="游ゴシック" panose="020B0400000000000000" pitchFamily="50" charset="-128"/>
              </a:rPr>
              <a:t>父母兄弟に限定されない</a:t>
            </a:r>
            <a:endParaRPr lang="en-US" altLang="ja-JP" sz="4400" b="1" dirty="0">
              <a:latin typeface="游ゴシック" panose="020B0400000000000000" pitchFamily="50" charset="-128"/>
              <a:ea typeface="游ゴシック" panose="020B0400000000000000" pitchFamily="50" charset="-128"/>
            </a:endParaRPr>
          </a:p>
        </p:txBody>
      </p:sp>
      <p:sp>
        <p:nvSpPr>
          <p:cNvPr id="5" name="右矢印 4"/>
          <p:cNvSpPr/>
          <p:nvPr/>
        </p:nvSpPr>
        <p:spPr>
          <a:xfrm rot="5400000">
            <a:off x="3982544" y="2934216"/>
            <a:ext cx="786418" cy="1003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6" name="角丸四角形 5"/>
          <p:cNvSpPr/>
          <p:nvPr/>
        </p:nvSpPr>
        <p:spPr>
          <a:xfrm>
            <a:off x="2209800" y="322894"/>
            <a:ext cx="417880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0" b="1" dirty="0">
                <a:ln w="0"/>
                <a:solidFill>
                  <a:schemeClr val="bg1"/>
                </a:solidFill>
                <a:effectLst>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rPr>
              <a:t>父母を救う</a:t>
            </a:r>
            <a:endParaRPr kumimoji="1" lang="ja-JP" altLang="en-US" sz="6000" b="1" dirty="0">
              <a:solidFill>
                <a:schemeClr val="bg1"/>
              </a:solidFill>
              <a:latin typeface="游ゴシック" panose="020B0400000000000000" pitchFamily="50" charset="-128"/>
              <a:ea typeface="游ゴシック" panose="020B0400000000000000" pitchFamily="50" charset="-128"/>
            </a:endParaRPr>
          </a:p>
        </p:txBody>
      </p:sp>
      <p:sp>
        <p:nvSpPr>
          <p:cNvPr id="2" name="テキスト ボックス 1"/>
          <p:cNvSpPr txBox="1"/>
          <p:nvPr/>
        </p:nvSpPr>
        <p:spPr>
          <a:xfrm>
            <a:off x="893064" y="3829231"/>
            <a:ext cx="7702296" cy="923330"/>
          </a:xfrm>
          <a:prstGeom prst="rect">
            <a:avLst/>
          </a:prstGeom>
          <a:noFill/>
        </p:spPr>
        <p:txBody>
          <a:bodyPr wrap="square" rtlCol="0">
            <a:spAutoFit/>
          </a:bodyPr>
          <a:lstStyle/>
          <a:p>
            <a:r>
              <a:rPr kumimoji="1" lang="ja-JP" altLang="en-US" sz="5400" b="1" dirty="0">
                <a:latin typeface="游ゴシック" panose="020B0400000000000000" pitchFamily="50" charset="-128"/>
                <a:ea typeface="游ゴシック" panose="020B0400000000000000" pitchFamily="50" charset="-128"/>
              </a:rPr>
              <a:t>一切の有情を救うこと</a:t>
            </a:r>
          </a:p>
        </p:txBody>
      </p:sp>
      <p:sp>
        <p:nvSpPr>
          <p:cNvPr id="7" name="テキスト ボックス 6"/>
          <p:cNvSpPr txBox="1"/>
          <p:nvPr/>
        </p:nvSpPr>
        <p:spPr>
          <a:xfrm>
            <a:off x="794004" y="4922876"/>
            <a:ext cx="7900416" cy="1569660"/>
          </a:xfrm>
          <a:prstGeom prst="rect">
            <a:avLst/>
          </a:prstGeom>
          <a:solidFill>
            <a:srgbClr val="FFFF00"/>
          </a:solidFill>
        </p:spPr>
        <p:txBody>
          <a:bodyPr wrap="square" rtlCol="0">
            <a:spAutoFit/>
          </a:bodyPr>
          <a:lstStyle/>
          <a:p>
            <a:pPr algn="ctr"/>
            <a:r>
              <a:rPr kumimoji="1" lang="ja-JP" altLang="en-US" sz="4800" b="1" dirty="0">
                <a:latin typeface="游ゴシック" panose="020B0400000000000000" pitchFamily="50" charset="-128"/>
                <a:ea typeface="游ゴシック" panose="020B0400000000000000" pitchFamily="50" charset="-128"/>
              </a:rPr>
              <a:t>私のような煩悩だらけの</a:t>
            </a:r>
            <a:endParaRPr kumimoji="1" lang="en-US" altLang="ja-JP" sz="4800" b="1" dirty="0">
              <a:latin typeface="游ゴシック" panose="020B0400000000000000" pitchFamily="50" charset="-128"/>
              <a:ea typeface="游ゴシック" panose="020B0400000000000000" pitchFamily="50" charset="-128"/>
            </a:endParaRPr>
          </a:p>
          <a:p>
            <a:pPr algn="ctr"/>
            <a:r>
              <a:rPr kumimoji="1" lang="ja-JP" altLang="en-US" sz="4800" b="1" dirty="0">
                <a:latin typeface="游ゴシック" panose="020B0400000000000000" pitchFamily="50" charset="-128"/>
                <a:ea typeface="游ゴシック" panose="020B0400000000000000" pitchFamily="50" charset="-128"/>
              </a:rPr>
              <a:t>凡夫にできることではない</a:t>
            </a:r>
          </a:p>
        </p:txBody>
      </p:sp>
    </p:spTree>
    <p:extLst>
      <p:ext uri="{BB962C8B-B14F-4D97-AF65-F5344CB8AC3E}">
        <p14:creationId xmlns:p14="http://schemas.microsoft.com/office/powerpoint/2010/main" val="194476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627777" y="221716"/>
            <a:ext cx="2400657" cy="6407004"/>
          </a:xfrm>
          <a:prstGeom prst="rect">
            <a:avLst/>
          </a:prstGeom>
          <a:gradFill>
            <a:gsLst>
              <a:gs pos="0">
                <a:srgbClr val="00FFFF">
                  <a:tint val="66000"/>
                  <a:satMod val="160000"/>
                </a:srgbClr>
              </a:gs>
              <a:gs pos="50000">
                <a:srgbClr val="00FFFF">
                  <a:tint val="44500"/>
                  <a:satMod val="160000"/>
                </a:srgbClr>
              </a:gs>
              <a:gs pos="100000">
                <a:srgbClr val="00FFFF">
                  <a:tint val="23500"/>
                  <a:satMod val="160000"/>
                </a:srgbClr>
              </a:gs>
            </a:gsLst>
            <a:lin ang="16200000" scaled="1"/>
          </a:gradFill>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いづれもいづれも、この順次生に仏に成りてたすけ候ふべきなり。 </a:t>
            </a:r>
            <a:r>
              <a:rPr lang="ja-JP" altLang="en-US" sz="2800" b="1" dirty="0">
                <a:solidFill>
                  <a:prstClr val="black"/>
                </a:solidFill>
              </a:rPr>
              <a:t>　　　　　　</a:t>
            </a:r>
            <a:endParaRPr lang="ja-JP" altLang="en-US" sz="2800" b="1" dirty="0">
              <a:solidFill>
                <a:prstClr val="black"/>
              </a:solidFill>
              <a:latin typeface="HGP明朝B" panose="02020800000000000000" pitchFamily="18" charset="-128"/>
              <a:ea typeface="游ゴシック" panose="020B0400000000000000" pitchFamily="50" charset="-128"/>
            </a:endParaRPr>
          </a:p>
        </p:txBody>
      </p:sp>
      <p:sp>
        <p:nvSpPr>
          <p:cNvPr id="9" name="正方形/長方形 8"/>
          <p:cNvSpPr/>
          <p:nvPr/>
        </p:nvSpPr>
        <p:spPr>
          <a:xfrm>
            <a:off x="862799" y="221716"/>
            <a:ext cx="4862870" cy="6407004"/>
          </a:xfrm>
          <a:prstGeom prst="rect">
            <a:avLst/>
          </a:prstGeom>
        </p:spPr>
        <p:txBody>
          <a:bodyPr vert="eaVert" wrap="square">
            <a:spAutoFit/>
          </a:bodyPr>
          <a:lstStyle/>
          <a:p>
            <a:pPr lvl="0"/>
            <a:r>
              <a:rPr lang="ja-JP" altLang="en-US" sz="4800" b="1" dirty="0">
                <a:solidFill>
                  <a:prstClr val="black"/>
                </a:solidFill>
                <a:latin typeface="游ゴシック" panose="020B0400000000000000" pitchFamily="50" charset="-128"/>
                <a:ea typeface="游ゴシック" panose="020B0400000000000000" pitchFamily="50" charset="-128"/>
              </a:rPr>
              <a:t>この世の命を終え、浄土に往生してただちに仏となり、どの人をもみな救わなければならないのです。</a:t>
            </a:r>
            <a:endParaRPr lang="en-US" altLang="ja-JP" sz="4800" b="1" dirty="0">
              <a:solidFill>
                <a:prstClr val="black"/>
              </a:solidFill>
              <a:latin typeface="游ゴシック" panose="020B0400000000000000" pitchFamily="50" charset="-128"/>
              <a:ea typeface="游ゴシック" panose="020B0400000000000000" pitchFamily="50" charset="-128"/>
            </a:endParaRPr>
          </a:p>
          <a:p>
            <a:pPr lvl="0"/>
            <a:endParaRPr lang="en-US" altLang="ja-JP" sz="3200" b="1" dirty="0">
              <a:solidFill>
                <a:prstClr val="black"/>
              </a:solidFill>
              <a:latin typeface="游ゴシック" panose="020B0400000000000000" pitchFamily="50" charset="-128"/>
              <a:ea typeface="游ゴシック" panose="020B0400000000000000" pitchFamily="50" charset="-128"/>
            </a:endParaRPr>
          </a:p>
          <a:p>
            <a:pPr lvl="0"/>
            <a:r>
              <a:rPr lang="ja-JP" altLang="en-US" sz="3200" b="1" dirty="0">
                <a:solidFill>
                  <a:prstClr val="black"/>
                </a:solidFill>
                <a:latin typeface="游ゴシック" panose="020B0400000000000000" pitchFamily="50" charset="-128"/>
                <a:ea typeface="游ゴシック" panose="020B0400000000000000" pitchFamily="50" charset="-128"/>
              </a:rPr>
              <a:t>　　　　　　　　　（現代語訳）</a:t>
            </a:r>
          </a:p>
        </p:txBody>
      </p:sp>
    </p:spTree>
    <p:extLst>
      <p:ext uri="{BB962C8B-B14F-4D97-AF65-F5344CB8AC3E}">
        <p14:creationId xmlns:p14="http://schemas.microsoft.com/office/powerpoint/2010/main" val="171778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885622" y="185741"/>
            <a:ext cx="3139321" cy="6514862"/>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16200000" scaled="1"/>
            <a:tileRect/>
          </a:gradFill>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親鸞は父母の</a:t>
            </a:r>
            <a:r>
              <a:rPr lang="ja-JP" altLang="en-US" sz="4800" b="1" dirty="0">
                <a:effectLst/>
                <a:latin typeface="游ゴシック" panose="020B0400000000000000" pitchFamily="50" charset="-128"/>
                <a:ea typeface="游ゴシック" panose="020B0400000000000000" pitchFamily="50" charset="-128"/>
              </a:rPr>
              <a:t>孝養</a:t>
            </a:r>
            <a:r>
              <a:rPr lang="ja-JP" altLang="en-US" sz="4800" b="1" dirty="0">
                <a:solidFill>
                  <a:prstClr val="black"/>
                </a:solidFill>
                <a:latin typeface="游ゴシック" panose="020B0400000000000000" pitchFamily="50" charset="-128"/>
                <a:ea typeface="游ゴシック" panose="020B0400000000000000" pitchFamily="50" charset="-128"/>
              </a:rPr>
              <a:t>のためとて、一返にても念仏申したること、いまだ候はず。</a:t>
            </a:r>
            <a:r>
              <a:rPr lang="ja-JP" altLang="en-US" sz="2800" b="1" dirty="0">
                <a:solidFill>
                  <a:prstClr val="black"/>
                </a:solidFill>
                <a:latin typeface="游ゴシック" panose="020B0400000000000000" pitchFamily="50" charset="-128"/>
                <a:ea typeface="游ゴシック" panose="020B0400000000000000" pitchFamily="50" charset="-128"/>
              </a:rPr>
              <a:t> </a:t>
            </a:r>
            <a:r>
              <a:rPr lang="ja-JP" altLang="en-US" sz="2800" b="1" dirty="0">
                <a:solidFill>
                  <a:prstClr val="black"/>
                </a:solidFill>
              </a:rPr>
              <a:t>　　　　　　　　　</a:t>
            </a:r>
            <a:endParaRPr lang="ja-JP" altLang="en-US" sz="2800" b="1" dirty="0">
              <a:solidFill>
                <a:prstClr val="black"/>
              </a:solidFill>
              <a:latin typeface="HGP明朝B" panose="02020800000000000000" pitchFamily="18" charset="-128"/>
              <a:ea typeface="游ゴシック" panose="020B0400000000000000" pitchFamily="50" charset="-128"/>
            </a:endParaRPr>
          </a:p>
        </p:txBody>
      </p:sp>
      <p:sp>
        <p:nvSpPr>
          <p:cNvPr id="14" name="テキスト ボックス 13"/>
          <p:cNvSpPr txBox="1"/>
          <p:nvPr/>
        </p:nvSpPr>
        <p:spPr>
          <a:xfrm>
            <a:off x="1128729" y="185742"/>
            <a:ext cx="3877985" cy="6514862"/>
          </a:xfrm>
          <a:prstGeom prst="rect">
            <a:avLst/>
          </a:prstGeom>
          <a:solidFill>
            <a:schemeClr val="bg1"/>
          </a:solidFill>
          <a:effectLst>
            <a:softEdge rad="63500"/>
          </a:effectLst>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親鸞は亡き父母の</a:t>
            </a:r>
            <a:r>
              <a:rPr lang="ja-JP" altLang="en-US" sz="4800" b="1" dirty="0">
                <a:latin typeface="游ゴシック" panose="020B0400000000000000" pitchFamily="50" charset="-128"/>
                <a:ea typeface="游ゴシック" panose="020B0400000000000000" pitchFamily="50" charset="-128"/>
              </a:rPr>
              <a:t>追善供養</a:t>
            </a:r>
            <a:r>
              <a:rPr lang="ja-JP" altLang="en-US" sz="4800" b="1" dirty="0">
                <a:solidFill>
                  <a:prstClr val="black"/>
                </a:solidFill>
                <a:latin typeface="游ゴシック" panose="020B0400000000000000" pitchFamily="50" charset="-128"/>
                <a:ea typeface="游ゴシック" panose="020B0400000000000000" pitchFamily="50" charset="-128"/>
              </a:rPr>
              <a:t>のために念仏したことは、かつて一度もありません。</a:t>
            </a:r>
            <a:endParaRPr lang="en-US" altLang="ja-JP" sz="4800" b="1" dirty="0">
              <a:solidFill>
                <a:prstClr val="black"/>
              </a:solidFill>
              <a:latin typeface="游ゴシック" panose="020B0400000000000000" pitchFamily="50" charset="-128"/>
              <a:ea typeface="游ゴシック" panose="020B0400000000000000" pitchFamily="50" charset="-128"/>
            </a:endParaRPr>
          </a:p>
          <a:p>
            <a:r>
              <a:rPr lang="ja-JP" altLang="en-US" sz="4800" b="1" dirty="0">
                <a:solidFill>
                  <a:prstClr val="black"/>
                </a:solidFill>
                <a:latin typeface="游ゴシック" panose="020B0400000000000000" pitchFamily="50" charset="-128"/>
                <a:ea typeface="游ゴシック" panose="020B0400000000000000" pitchFamily="50" charset="-128"/>
              </a:rPr>
              <a:t>　　　　　　</a:t>
            </a:r>
            <a:r>
              <a:rPr lang="ja-JP" altLang="en-US" sz="3200" b="1" dirty="0">
                <a:solidFill>
                  <a:prstClr val="black"/>
                </a:solidFill>
                <a:latin typeface="游ゴシック" panose="020B0400000000000000" pitchFamily="50" charset="-128"/>
                <a:ea typeface="游ゴシック" panose="020B0400000000000000" pitchFamily="50" charset="-128"/>
              </a:rPr>
              <a:t>（現代語訳）</a:t>
            </a:r>
            <a:r>
              <a:rPr lang="ja-JP" altLang="en-US" sz="2800" b="1" dirty="0">
                <a:solidFill>
                  <a:prstClr val="black"/>
                </a:solidFill>
              </a:rPr>
              <a:t>　　　　　　　　　</a:t>
            </a:r>
            <a:endParaRPr lang="ja-JP" altLang="en-US" sz="4800" b="1"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821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627777" y="221716"/>
            <a:ext cx="2400657" cy="6407004"/>
          </a:xfrm>
          <a:prstGeom prst="rect">
            <a:avLst/>
          </a:prstGeom>
          <a:gradFill>
            <a:gsLst>
              <a:gs pos="0">
                <a:srgbClr val="00FFFF">
                  <a:tint val="66000"/>
                  <a:satMod val="160000"/>
                </a:srgbClr>
              </a:gs>
              <a:gs pos="50000">
                <a:srgbClr val="00FFFF">
                  <a:tint val="44500"/>
                  <a:satMod val="160000"/>
                </a:srgbClr>
              </a:gs>
              <a:gs pos="100000">
                <a:srgbClr val="00FFFF">
                  <a:tint val="23500"/>
                  <a:satMod val="160000"/>
                </a:srgbClr>
              </a:gs>
            </a:gsLst>
            <a:lin ang="16200000" scaled="1"/>
          </a:gradFill>
        </p:spPr>
        <p:txBody>
          <a:bodyPr vert="eaVert" wrap="square" rtlCol="0">
            <a:spAutoFit/>
          </a:bodyPr>
          <a:lstStyle/>
          <a:p>
            <a:r>
              <a:rPr lang="ja-JP" altLang="en-US" sz="4800" b="1" dirty="0">
                <a:solidFill>
                  <a:srgbClr val="FF0000"/>
                </a:solidFill>
                <a:effectLst>
                  <a:glow>
                    <a:schemeClr val="bg1"/>
                  </a:glow>
                </a:effectLst>
                <a:latin typeface="游ゴシック" panose="020B0400000000000000" pitchFamily="50" charset="-128"/>
                <a:ea typeface="游ゴシック" panose="020B0400000000000000" pitchFamily="50" charset="-128"/>
              </a:rPr>
              <a:t>いづれもいづれも</a:t>
            </a:r>
            <a:r>
              <a:rPr lang="ja-JP" altLang="en-US" sz="4800" b="1" dirty="0">
                <a:solidFill>
                  <a:prstClr val="black"/>
                </a:solidFill>
                <a:latin typeface="游ゴシック" panose="020B0400000000000000" pitchFamily="50" charset="-128"/>
                <a:ea typeface="游ゴシック" panose="020B0400000000000000" pitchFamily="50" charset="-128"/>
              </a:rPr>
              <a:t>、</a:t>
            </a:r>
            <a:r>
              <a:rPr lang="ja-JP" altLang="en-US" sz="4800" b="1" dirty="0">
                <a:latin typeface="游ゴシック" panose="020B0400000000000000" pitchFamily="50" charset="-128"/>
                <a:ea typeface="游ゴシック" panose="020B0400000000000000" pitchFamily="50" charset="-128"/>
              </a:rPr>
              <a:t>この</a:t>
            </a:r>
            <a:r>
              <a:rPr lang="ja-JP" altLang="en-US" sz="4800" b="1" dirty="0">
                <a:solidFill>
                  <a:srgbClr val="FF0000"/>
                </a:solidFill>
                <a:effectLst>
                  <a:glow>
                    <a:schemeClr val="bg1"/>
                  </a:glow>
                </a:effectLst>
                <a:latin typeface="游ゴシック" panose="020B0400000000000000" pitchFamily="50" charset="-128"/>
                <a:ea typeface="游ゴシック" panose="020B0400000000000000" pitchFamily="50" charset="-128"/>
              </a:rPr>
              <a:t>順次生に仏に成り</a:t>
            </a:r>
            <a:r>
              <a:rPr lang="ja-JP" altLang="en-US" sz="4800" b="1" dirty="0">
                <a:solidFill>
                  <a:srgbClr val="FF0000"/>
                </a:solidFill>
                <a:latin typeface="游ゴシック" panose="020B0400000000000000" pitchFamily="50" charset="-128"/>
                <a:ea typeface="游ゴシック" panose="020B0400000000000000" pitchFamily="50" charset="-128"/>
              </a:rPr>
              <a:t>てたすけ候ふ</a:t>
            </a:r>
            <a:r>
              <a:rPr lang="ja-JP" altLang="en-US" sz="4800" b="1" dirty="0">
                <a:solidFill>
                  <a:prstClr val="black"/>
                </a:solidFill>
                <a:latin typeface="游ゴシック" panose="020B0400000000000000" pitchFamily="50" charset="-128"/>
                <a:ea typeface="游ゴシック" panose="020B0400000000000000" pitchFamily="50" charset="-128"/>
              </a:rPr>
              <a:t>べきなり。 </a:t>
            </a:r>
            <a:r>
              <a:rPr lang="ja-JP" altLang="en-US" sz="2800" b="1" dirty="0">
                <a:solidFill>
                  <a:prstClr val="black"/>
                </a:solidFill>
              </a:rPr>
              <a:t>　　　　　　</a:t>
            </a:r>
            <a:endParaRPr lang="ja-JP" altLang="en-US" sz="2800" b="1" dirty="0">
              <a:solidFill>
                <a:prstClr val="black"/>
              </a:solidFill>
              <a:latin typeface="HGP明朝B" panose="02020800000000000000" pitchFamily="18" charset="-128"/>
              <a:ea typeface="游ゴシック" panose="020B0400000000000000" pitchFamily="50" charset="-128"/>
            </a:endParaRPr>
          </a:p>
        </p:txBody>
      </p:sp>
      <p:sp>
        <p:nvSpPr>
          <p:cNvPr id="4" name="正方形/長方形 3"/>
          <p:cNvSpPr/>
          <p:nvPr/>
        </p:nvSpPr>
        <p:spPr>
          <a:xfrm>
            <a:off x="862799" y="221716"/>
            <a:ext cx="4862870" cy="6407004"/>
          </a:xfrm>
          <a:prstGeom prst="rect">
            <a:avLst/>
          </a:prstGeom>
        </p:spPr>
        <p:txBody>
          <a:bodyPr vert="eaVert" wrap="square">
            <a:spAutoFit/>
          </a:bodyPr>
          <a:lstStyle/>
          <a:p>
            <a:pPr lvl="0"/>
            <a:r>
              <a:rPr lang="ja-JP" altLang="en-US" sz="4800" b="1" dirty="0">
                <a:latin typeface="游ゴシック" panose="020B0400000000000000" pitchFamily="50" charset="-128"/>
                <a:ea typeface="游ゴシック" panose="020B0400000000000000" pitchFamily="50" charset="-128"/>
              </a:rPr>
              <a:t>この世の命を終え、</a:t>
            </a:r>
            <a:r>
              <a:rPr lang="ja-JP" altLang="en-US" sz="4800" b="1" dirty="0">
                <a:solidFill>
                  <a:srgbClr val="FF0000"/>
                </a:solidFill>
                <a:latin typeface="游ゴシック" panose="020B0400000000000000" pitchFamily="50" charset="-128"/>
                <a:ea typeface="游ゴシック" panose="020B0400000000000000" pitchFamily="50" charset="-128"/>
              </a:rPr>
              <a:t>浄土に往生してただちに仏となり、どの人をもみな救わなければならない</a:t>
            </a:r>
            <a:r>
              <a:rPr lang="ja-JP" altLang="en-US" sz="4800" b="1" dirty="0">
                <a:solidFill>
                  <a:prstClr val="black"/>
                </a:solidFill>
                <a:latin typeface="游ゴシック" panose="020B0400000000000000" pitchFamily="50" charset="-128"/>
                <a:ea typeface="游ゴシック" panose="020B0400000000000000" pitchFamily="50" charset="-128"/>
              </a:rPr>
              <a:t>のです。</a:t>
            </a:r>
            <a:endParaRPr lang="en-US" altLang="ja-JP" sz="4800" b="1" dirty="0">
              <a:solidFill>
                <a:prstClr val="black"/>
              </a:solidFill>
              <a:latin typeface="游ゴシック" panose="020B0400000000000000" pitchFamily="50" charset="-128"/>
              <a:ea typeface="游ゴシック" panose="020B0400000000000000" pitchFamily="50" charset="-128"/>
            </a:endParaRPr>
          </a:p>
          <a:p>
            <a:pPr lvl="0"/>
            <a:endParaRPr lang="en-US" altLang="ja-JP" sz="3200" b="1" dirty="0">
              <a:solidFill>
                <a:prstClr val="black"/>
              </a:solidFill>
              <a:latin typeface="游ゴシック" panose="020B0400000000000000" pitchFamily="50" charset="-128"/>
              <a:ea typeface="游ゴシック" panose="020B0400000000000000" pitchFamily="50" charset="-128"/>
            </a:endParaRPr>
          </a:p>
          <a:p>
            <a:pPr lvl="0"/>
            <a:r>
              <a:rPr lang="ja-JP" altLang="en-US" sz="3200" b="1" dirty="0">
                <a:solidFill>
                  <a:prstClr val="black"/>
                </a:solidFill>
                <a:latin typeface="游ゴシック" panose="020B0400000000000000" pitchFamily="50" charset="-128"/>
                <a:ea typeface="游ゴシック" panose="020B0400000000000000" pitchFamily="50" charset="-128"/>
              </a:rPr>
              <a:t>　　　　　　　　　（現代語訳）</a:t>
            </a:r>
          </a:p>
        </p:txBody>
      </p:sp>
    </p:spTree>
    <p:extLst>
      <p:ext uri="{BB962C8B-B14F-4D97-AF65-F5344CB8AC3E}">
        <p14:creationId xmlns:p14="http://schemas.microsoft.com/office/powerpoint/2010/main" val="15789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91864" y="2081498"/>
            <a:ext cx="4261629" cy="923330"/>
          </a:xfrm>
          <a:prstGeom prst="rect">
            <a:avLst/>
          </a:prstGeom>
        </p:spPr>
        <p:txBody>
          <a:bodyPr vert="horz" wrap="square">
            <a:spAutoFit/>
          </a:bodyPr>
          <a:lstStyle/>
          <a:p>
            <a:r>
              <a:rPr lang="ja-JP" altLang="en-US" sz="5400" b="1" dirty="0">
                <a:solidFill>
                  <a:srgbClr val="FF0000"/>
                </a:solidFill>
                <a:latin typeface="游ゴシック" panose="020B0400000000000000" pitchFamily="50" charset="-128"/>
                <a:ea typeface="游ゴシック" panose="020B0400000000000000" pitchFamily="50" charset="-128"/>
              </a:rPr>
              <a:t>順次生</a:t>
            </a:r>
          </a:p>
        </p:txBody>
      </p:sp>
      <p:sp>
        <p:nvSpPr>
          <p:cNvPr id="6" name="正方形/長方形 5"/>
          <p:cNvSpPr/>
          <p:nvPr/>
        </p:nvSpPr>
        <p:spPr>
          <a:xfrm>
            <a:off x="339969" y="192698"/>
            <a:ext cx="6296967" cy="923330"/>
          </a:xfrm>
          <a:prstGeom prst="rect">
            <a:avLst/>
          </a:prstGeom>
        </p:spPr>
        <p:txBody>
          <a:bodyPr vert="horz" wrap="square">
            <a:spAutoFit/>
          </a:bodyPr>
          <a:lstStyle/>
          <a:p>
            <a:r>
              <a:rPr lang="ja-JP" altLang="en-US" sz="5400" b="1" dirty="0" err="1">
                <a:solidFill>
                  <a:srgbClr val="FF0000"/>
                </a:solidFill>
                <a:latin typeface="游ゴシック" panose="020B0400000000000000" pitchFamily="50" charset="-128"/>
                <a:ea typeface="游ゴシック" panose="020B0400000000000000" pitchFamily="50" charset="-128"/>
              </a:rPr>
              <a:t>いづれもいづれも</a:t>
            </a:r>
            <a:endParaRPr lang="ja-JP" altLang="en-US" sz="5400" b="1" dirty="0">
              <a:solidFill>
                <a:srgbClr val="FF0000"/>
              </a:solidFill>
              <a:latin typeface="游ゴシック" panose="020B0400000000000000" pitchFamily="50" charset="-128"/>
              <a:ea typeface="游ゴシック" panose="020B0400000000000000" pitchFamily="50" charset="-128"/>
            </a:endParaRPr>
          </a:p>
        </p:txBody>
      </p:sp>
      <p:sp>
        <p:nvSpPr>
          <p:cNvPr id="2" name="正方形/長方形 1"/>
          <p:cNvSpPr/>
          <p:nvPr/>
        </p:nvSpPr>
        <p:spPr>
          <a:xfrm>
            <a:off x="339969" y="1256046"/>
            <a:ext cx="8743561" cy="769441"/>
          </a:xfrm>
          <a:prstGeom prst="rect">
            <a:avLst/>
          </a:prstGeom>
        </p:spPr>
        <p:txBody>
          <a:bodyPr vert="horz" wrap="square">
            <a:spAutoFit/>
          </a:bodyPr>
          <a:lstStyle/>
          <a:p>
            <a:pPr lvl="0"/>
            <a:r>
              <a:rPr lang="ja-JP" altLang="en-US" sz="4400" b="1" dirty="0">
                <a:solidFill>
                  <a:prstClr val="black"/>
                </a:solidFill>
                <a:latin typeface="游ゴシック" panose="020B0400000000000000" pitchFamily="50" charset="-128"/>
                <a:ea typeface="游ゴシック" panose="020B0400000000000000" pitchFamily="50" charset="-128"/>
              </a:rPr>
              <a:t>＝あらゆる生きとし生けるもの。</a:t>
            </a:r>
          </a:p>
        </p:txBody>
      </p:sp>
      <p:sp>
        <p:nvSpPr>
          <p:cNvPr id="7" name="正方形/長方形 6"/>
          <p:cNvSpPr/>
          <p:nvPr/>
        </p:nvSpPr>
        <p:spPr>
          <a:xfrm>
            <a:off x="339969" y="3004828"/>
            <a:ext cx="8627049" cy="1446550"/>
          </a:xfrm>
          <a:prstGeom prst="rect">
            <a:avLst/>
          </a:prstGeom>
        </p:spPr>
        <p:txBody>
          <a:bodyPr vert="horz" wrap="square">
            <a:spAutoFit/>
          </a:bodyPr>
          <a:lstStyle/>
          <a:p>
            <a:pPr lvl="0"/>
            <a:r>
              <a:rPr lang="ja-JP" altLang="en-US" sz="4400" b="1" dirty="0">
                <a:solidFill>
                  <a:prstClr val="black"/>
                </a:solidFill>
                <a:latin typeface="游ゴシック" panose="020B0400000000000000" pitchFamily="50" charset="-128"/>
                <a:ea typeface="游ゴシック" panose="020B0400000000000000" pitchFamily="50" charset="-128"/>
              </a:rPr>
              <a:t>＝現在の生が終って、次に生まれ</a:t>
            </a:r>
            <a:endParaRPr lang="en-US" altLang="ja-JP" sz="4400" b="1" dirty="0">
              <a:solidFill>
                <a:prstClr val="black"/>
              </a:solidFill>
              <a:latin typeface="游ゴシック" panose="020B0400000000000000" pitchFamily="50" charset="-128"/>
              <a:ea typeface="游ゴシック" panose="020B0400000000000000" pitchFamily="50" charset="-128"/>
            </a:endParaRPr>
          </a:p>
          <a:p>
            <a:pPr lvl="0"/>
            <a:r>
              <a:rPr lang="ja-JP" altLang="en-US" sz="4400" b="1" dirty="0">
                <a:solidFill>
                  <a:prstClr val="black"/>
                </a:solidFill>
                <a:latin typeface="游ゴシック" panose="020B0400000000000000" pitchFamily="50" charset="-128"/>
                <a:ea typeface="游ゴシック" panose="020B0400000000000000" pitchFamily="50" charset="-128"/>
              </a:rPr>
              <a:t>　変わる生。次の境界。</a:t>
            </a:r>
          </a:p>
        </p:txBody>
      </p:sp>
      <p:sp>
        <p:nvSpPr>
          <p:cNvPr id="8" name="正方形/長方形 7"/>
          <p:cNvSpPr/>
          <p:nvPr/>
        </p:nvSpPr>
        <p:spPr>
          <a:xfrm>
            <a:off x="391864" y="4507389"/>
            <a:ext cx="6621270" cy="923330"/>
          </a:xfrm>
          <a:prstGeom prst="rect">
            <a:avLst/>
          </a:prstGeom>
        </p:spPr>
        <p:txBody>
          <a:bodyPr vert="horz" wrap="square">
            <a:spAutoFit/>
          </a:bodyPr>
          <a:lstStyle/>
          <a:p>
            <a:r>
              <a:rPr lang="ja-JP" altLang="en-US" sz="5400" b="1" dirty="0">
                <a:solidFill>
                  <a:srgbClr val="FF0000"/>
                </a:solidFill>
              </a:rPr>
              <a:t>仏になり</a:t>
            </a:r>
            <a:r>
              <a:rPr lang="ja-JP" altLang="en-US" sz="5400" b="1" dirty="0" err="1">
                <a:solidFill>
                  <a:srgbClr val="FF0000"/>
                </a:solidFill>
              </a:rPr>
              <a:t>て</a:t>
            </a:r>
            <a:r>
              <a:rPr lang="ja-JP" altLang="en-US" sz="5400" b="1" dirty="0">
                <a:solidFill>
                  <a:srgbClr val="FF0000"/>
                </a:solidFill>
              </a:rPr>
              <a:t>たすけ候ふ</a:t>
            </a:r>
            <a:endParaRPr lang="ja-JP" altLang="en-US" sz="6000" b="1" dirty="0">
              <a:solidFill>
                <a:srgbClr val="FF0000"/>
              </a:solidFill>
              <a:latin typeface="游ゴシック" panose="020B0400000000000000" pitchFamily="50" charset="-128"/>
              <a:ea typeface="游ゴシック" panose="020B0400000000000000" pitchFamily="50" charset="-128"/>
            </a:endParaRPr>
          </a:p>
        </p:txBody>
      </p:sp>
      <p:sp>
        <p:nvSpPr>
          <p:cNvPr id="9" name="正方形/長方形 8"/>
          <p:cNvSpPr/>
          <p:nvPr/>
        </p:nvSpPr>
        <p:spPr>
          <a:xfrm>
            <a:off x="339969" y="5486730"/>
            <a:ext cx="8743561" cy="769441"/>
          </a:xfrm>
          <a:prstGeom prst="rect">
            <a:avLst/>
          </a:prstGeom>
        </p:spPr>
        <p:txBody>
          <a:bodyPr vert="horz" wrap="square">
            <a:spAutoFit/>
          </a:bodyPr>
          <a:lstStyle/>
          <a:p>
            <a:pPr lvl="0"/>
            <a:r>
              <a:rPr lang="ja-JP" altLang="en-US" sz="4400" b="1" dirty="0">
                <a:solidFill>
                  <a:prstClr val="black"/>
                </a:solidFill>
                <a:latin typeface="游ゴシック" panose="020B0400000000000000" pitchFamily="50" charset="-128"/>
                <a:ea typeface="游ゴシック" panose="020B0400000000000000" pitchFamily="50" charset="-128"/>
              </a:rPr>
              <a:t>＝仏となって救うことができる。</a:t>
            </a:r>
          </a:p>
        </p:txBody>
      </p:sp>
    </p:spTree>
    <p:extLst>
      <p:ext uri="{BB962C8B-B14F-4D97-AF65-F5344CB8AC3E}">
        <p14:creationId xmlns:p14="http://schemas.microsoft.com/office/powerpoint/2010/main" val="154485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7" grpId="0"/>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7634" y="4598119"/>
            <a:ext cx="8775192" cy="1938992"/>
          </a:xfrm>
          <a:prstGeom prst="rect">
            <a:avLst/>
          </a:prstGeom>
        </p:spPr>
        <p:txBody>
          <a:bodyPr wrap="square">
            <a:spAutoFit/>
          </a:bodyPr>
          <a:lstStyle/>
          <a:p>
            <a:pPr lvl="0" algn="ctr"/>
            <a:r>
              <a:rPr lang="ja-JP" altLang="en-US" sz="6000" b="1" dirty="0">
                <a:solidFill>
                  <a:prstClr val="black"/>
                </a:solidFill>
                <a:latin typeface="游ゴシック" panose="020B0400000000000000" pitchFamily="50" charset="-128"/>
                <a:ea typeface="游ゴシック" panose="020B0400000000000000" pitchFamily="50" charset="-128"/>
              </a:rPr>
              <a:t>生きとし生けるものを</a:t>
            </a:r>
            <a:endParaRPr lang="en-US" altLang="ja-JP" sz="6000" b="1" dirty="0">
              <a:solidFill>
                <a:prstClr val="black"/>
              </a:solidFill>
              <a:latin typeface="游ゴシック" panose="020B0400000000000000" pitchFamily="50" charset="-128"/>
              <a:ea typeface="游ゴシック" panose="020B0400000000000000" pitchFamily="50" charset="-128"/>
            </a:endParaRPr>
          </a:p>
          <a:p>
            <a:pPr lvl="0" algn="ctr"/>
            <a:r>
              <a:rPr lang="ja-JP" altLang="en-US" sz="6000" b="1" dirty="0">
                <a:solidFill>
                  <a:prstClr val="black"/>
                </a:solidFill>
                <a:latin typeface="游ゴシック" panose="020B0400000000000000" pitchFamily="50" charset="-128"/>
                <a:ea typeface="游ゴシック" panose="020B0400000000000000" pitchFamily="50" charset="-128"/>
              </a:rPr>
              <a:t>救うことができる</a:t>
            </a:r>
            <a:endParaRPr lang="en-US" altLang="ja-JP" sz="60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357634" y="1638972"/>
            <a:ext cx="8576211" cy="2585323"/>
          </a:xfrm>
          <a:prstGeom prst="rect">
            <a:avLst/>
          </a:prstGeom>
        </p:spPr>
        <p:txBody>
          <a:bodyPr wrap="square">
            <a:spAutoFit/>
          </a:bodyPr>
          <a:lstStyle/>
          <a:p>
            <a:pPr algn="ctr"/>
            <a:r>
              <a:rPr lang="ja-JP" altLang="en-US" sz="5400" b="1" dirty="0">
                <a:solidFill>
                  <a:prstClr val="black"/>
                </a:solidFill>
                <a:latin typeface="游ゴシック" panose="020B0400000000000000" pitchFamily="50" charset="-128"/>
                <a:ea typeface="游ゴシック" panose="020B0400000000000000" pitchFamily="50" charset="-128"/>
              </a:rPr>
              <a:t>次の生において</a:t>
            </a:r>
            <a:endParaRPr lang="en-US" altLang="ja-JP" sz="5400" b="1" dirty="0">
              <a:solidFill>
                <a:prstClr val="black"/>
              </a:solidFill>
              <a:latin typeface="游ゴシック" panose="020B0400000000000000" pitchFamily="50" charset="-128"/>
              <a:ea typeface="游ゴシック" panose="020B0400000000000000" pitchFamily="50" charset="-128"/>
            </a:endParaRPr>
          </a:p>
          <a:p>
            <a:pPr algn="ctr"/>
            <a:r>
              <a:rPr lang="ja-JP" altLang="en-US" sz="5400" b="1" dirty="0">
                <a:solidFill>
                  <a:srgbClr val="FF0000"/>
                </a:solidFill>
                <a:latin typeface="游ゴシック" panose="020B0400000000000000" pitchFamily="50" charset="-128"/>
                <a:ea typeface="游ゴシック" panose="020B0400000000000000" pitchFamily="50" charset="-128"/>
              </a:rPr>
              <a:t>浄土に往生</a:t>
            </a:r>
            <a:r>
              <a:rPr lang="ja-JP" altLang="en-US" sz="5400" b="1" dirty="0">
                <a:solidFill>
                  <a:prstClr val="black"/>
                </a:solidFill>
                <a:latin typeface="游ゴシック" panose="020B0400000000000000" pitchFamily="50" charset="-128"/>
                <a:ea typeface="游ゴシック" panose="020B0400000000000000" pitchFamily="50" charset="-128"/>
              </a:rPr>
              <a:t>して</a:t>
            </a:r>
            <a:r>
              <a:rPr lang="ja-JP" altLang="en-US" sz="5400" b="1" dirty="0">
                <a:solidFill>
                  <a:srgbClr val="FF0000"/>
                </a:solidFill>
                <a:latin typeface="游ゴシック" panose="020B0400000000000000" pitchFamily="50" charset="-128"/>
                <a:ea typeface="游ゴシック" panose="020B0400000000000000" pitchFamily="50" charset="-128"/>
              </a:rPr>
              <a:t>仏になる</a:t>
            </a:r>
            <a:endParaRPr lang="en-US" altLang="ja-JP" sz="6000" b="1" dirty="0">
              <a:solidFill>
                <a:srgbClr val="FF0000"/>
              </a:solidFill>
              <a:latin typeface="游ゴシック" panose="020B0400000000000000" pitchFamily="50" charset="-128"/>
              <a:ea typeface="游ゴシック" panose="020B0400000000000000" pitchFamily="50" charset="-128"/>
            </a:endParaRPr>
          </a:p>
          <a:p>
            <a:pPr lvl="0"/>
            <a:endParaRPr lang="en-US" altLang="ja-JP" sz="5400" b="1" dirty="0">
              <a:latin typeface="游ゴシック" panose="020B0400000000000000" pitchFamily="50" charset="-128"/>
              <a:ea typeface="游ゴシック" panose="020B0400000000000000" pitchFamily="50" charset="-128"/>
            </a:endParaRPr>
          </a:p>
        </p:txBody>
      </p:sp>
      <p:sp>
        <p:nvSpPr>
          <p:cNvPr id="5" name="右矢印 4"/>
          <p:cNvSpPr/>
          <p:nvPr/>
        </p:nvSpPr>
        <p:spPr>
          <a:xfrm rot="5400000">
            <a:off x="3734853" y="3419216"/>
            <a:ext cx="764702" cy="1057076"/>
          </a:xfrm>
          <a:prstGeom prst="rightArrow">
            <a:avLst>
              <a:gd name="adj1" fmla="val 6395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7" name="正方形/長方形 6"/>
          <p:cNvSpPr/>
          <p:nvPr/>
        </p:nvSpPr>
        <p:spPr>
          <a:xfrm>
            <a:off x="1784033" y="355295"/>
            <a:ext cx="5723415" cy="1015663"/>
          </a:xfrm>
          <a:prstGeom prst="rect">
            <a:avLst/>
          </a:prstGeom>
          <a:solidFill>
            <a:srgbClr val="FFFF00"/>
          </a:solidFill>
          <a:ln w="12700">
            <a:solidFill>
              <a:srgbClr val="FF0000"/>
            </a:solidFill>
          </a:ln>
        </p:spPr>
        <p:txBody>
          <a:bodyPr wrap="square">
            <a:spAutoFit/>
          </a:bodyPr>
          <a:lstStyle/>
          <a:p>
            <a:pPr algn="ctr"/>
            <a:r>
              <a:rPr lang="ja-JP" altLang="en-US" sz="6000" b="1" dirty="0">
                <a:solidFill>
                  <a:srgbClr val="FF0000"/>
                </a:solidFill>
                <a:latin typeface="游ゴシック" panose="020B0400000000000000" pitchFamily="50" charset="-128"/>
                <a:ea typeface="游ゴシック" panose="020B0400000000000000" pitchFamily="50" charset="-128"/>
              </a:rPr>
              <a:t>仏と成って救う</a:t>
            </a:r>
            <a:endParaRPr lang="ja-JP" altLang="en-US" sz="6000" b="1" dirty="0">
              <a:solidFill>
                <a:srgbClr val="FF0000"/>
              </a:solidFill>
            </a:endParaRPr>
          </a:p>
        </p:txBody>
      </p:sp>
    </p:spTree>
    <p:extLst>
      <p:ext uri="{BB962C8B-B14F-4D97-AF65-F5344CB8AC3E}">
        <p14:creationId xmlns:p14="http://schemas.microsoft.com/office/powerpoint/2010/main" val="222429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8" y="1772816"/>
            <a:ext cx="8616711" cy="485153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prstClr val="black"/>
                </a:solidFill>
                <a:latin typeface="游ゴシック" panose="020B0400000000000000" pitchFamily="50" charset="-128"/>
                <a:ea typeface="游ゴシック" panose="020B0400000000000000" pitchFamily="50" charset="-128"/>
              </a:rPr>
              <a:t>☆現生における父母兄弟だけでなく、</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いのちのつながり（輪廻）の中で</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父母兄弟であったすべての生きと</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し生けるものを救いの対象とする。</a:t>
            </a:r>
            <a:endParaRPr lang="en-US" altLang="ja-JP" sz="4000" b="1" dirty="0">
              <a:solidFill>
                <a:prstClr val="black"/>
              </a:solidFill>
              <a:latin typeface="游ゴシック" panose="020B0400000000000000" pitchFamily="50" charset="-128"/>
              <a:ea typeface="游ゴシック" panose="020B0400000000000000" pitchFamily="50" charset="-128"/>
            </a:endParaRPr>
          </a:p>
          <a:p>
            <a:endParaRPr lang="ja-JP" altLang="en-US" sz="2000" b="1" dirty="0">
              <a:solidFill>
                <a:prstClr val="black"/>
              </a:solidFill>
              <a:latin typeface="游ゴシック" panose="020B0400000000000000" pitchFamily="50" charset="-128"/>
              <a:ea typeface="游ゴシック" panose="020B0400000000000000" pitchFamily="50" charset="-128"/>
            </a:endParaRPr>
          </a:p>
          <a:p>
            <a:pPr lvl="0"/>
            <a:r>
              <a:rPr lang="ja-JP" altLang="en-US" sz="4000" b="1" dirty="0">
                <a:solidFill>
                  <a:prstClr val="black"/>
                </a:solidFill>
                <a:latin typeface="游ゴシック" panose="020B0400000000000000" pitchFamily="50" charset="-128"/>
                <a:ea typeface="游ゴシック" panose="020B0400000000000000" pitchFamily="50" charset="-128"/>
              </a:rPr>
              <a:t>☆この私が次の生で浄土に往生して</a:t>
            </a:r>
            <a:endParaRPr lang="en-US" altLang="ja-JP" sz="4000" b="1" dirty="0">
              <a:solidFill>
                <a:prstClr val="black"/>
              </a:solidFill>
              <a:latin typeface="游ゴシック" panose="020B0400000000000000" pitchFamily="50" charset="-128"/>
              <a:ea typeface="游ゴシック" panose="020B0400000000000000" pitchFamily="50" charset="-128"/>
            </a:endParaRPr>
          </a:p>
          <a:p>
            <a:pPr lvl="0"/>
            <a:r>
              <a:rPr lang="ja-JP" altLang="en-US" sz="4000" b="1" dirty="0">
                <a:solidFill>
                  <a:prstClr val="black"/>
                </a:solidFill>
                <a:latin typeface="游ゴシック" panose="020B0400000000000000" pitchFamily="50" charset="-128"/>
                <a:ea typeface="游ゴシック" panose="020B0400000000000000" pitchFamily="50" charset="-128"/>
              </a:rPr>
              <a:t>　仏となり、すべての生きとし生け</a:t>
            </a:r>
            <a:endParaRPr lang="en-US" altLang="ja-JP" sz="4000" b="1" dirty="0">
              <a:solidFill>
                <a:prstClr val="black"/>
              </a:solidFill>
              <a:latin typeface="游ゴシック" panose="020B0400000000000000" pitchFamily="50" charset="-128"/>
              <a:ea typeface="游ゴシック" panose="020B0400000000000000" pitchFamily="50" charset="-128"/>
            </a:endParaRPr>
          </a:p>
          <a:p>
            <a:pPr lvl="0"/>
            <a:r>
              <a:rPr lang="ja-JP" altLang="en-US" sz="4000" b="1" dirty="0">
                <a:solidFill>
                  <a:prstClr val="black"/>
                </a:solidFill>
                <a:latin typeface="游ゴシック" panose="020B0400000000000000" pitchFamily="50" charset="-128"/>
                <a:ea typeface="游ゴシック" panose="020B0400000000000000" pitchFamily="50" charset="-128"/>
              </a:rPr>
              <a:t>　</a:t>
            </a:r>
            <a:r>
              <a:rPr lang="ja-JP" altLang="en-US" sz="4000" b="1" dirty="0" err="1">
                <a:solidFill>
                  <a:prstClr val="black"/>
                </a:solidFill>
                <a:latin typeface="游ゴシック" panose="020B0400000000000000" pitchFamily="50" charset="-128"/>
                <a:ea typeface="游ゴシック" panose="020B0400000000000000" pitchFamily="50" charset="-128"/>
              </a:rPr>
              <a:t>る</a:t>
            </a:r>
            <a:r>
              <a:rPr lang="ja-JP" altLang="en-US" sz="4000" b="1" dirty="0">
                <a:solidFill>
                  <a:prstClr val="black"/>
                </a:solidFill>
                <a:latin typeface="游ゴシック" panose="020B0400000000000000" pitchFamily="50" charset="-128"/>
                <a:ea typeface="游ゴシック" panose="020B0400000000000000" pitchFamily="50" charset="-128"/>
              </a:rPr>
              <a:t>ものを救うことができる。</a:t>
            </a:r>
            <a:endParaRPr lang="en-US" altLang="ja-JP" sz="4000" b="1" dirty="0">
              <a:solidFill>
                <a:prstClr val="black"/>
              </a:solidFill>
              <a:latin typeface="游ゴシック" panose="020B0400000000000000" pitchFamily="50" charset="-128"/>
              <a:ea typeface="游ゴシック" panose="020B0400000000000000" pitchFamily="50" charset="-128"/>
            </a:endParaRPr>
          </a:p>
        </p:txBody>
      </p:sp>
      <p:sp>
        <p:nvSpPr>
          <p:cNvPr id="7" name="横巻き 6"/>
          <p:cNvSpPr/>
          <p:nvPr/>
        </p:nvSpPr>
        <p:spPr>
          <a:xfrm>
            <a:off x="251519" y="163528"/>
            <a:ext cx="6048673" cy="151216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ea typeface="游ゴシック" panose="020B0400000000000000" pitchFamily="50" charset="-128"/>
              </a:rPr>
              <a:t>ここまでのポイント</a:t>
            </a:r>
          </a:p>
        </p:txBody>
      </p:sp>
    </p:spTree>
    <p:extLst>
      <p:ext uri="{BB962C8B-B14F-4D97-AF65-F5344CB8AC3E}">
        <p14:creationId xmlns:p14="http://schemas.microsoft.com/office/powerpoint/2010/main" val="95446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648" y="-531440"/>
            <a:ext cx="11041159" cy="7886544"/>
          </a:xfrm>
          <a:prstGeom prst="rect">
            <a:avLst/>
          </a:prstGeom>
        </p:spPr>
      </p:pic>
      <p:sp>
        <p:nvSpPr>
          <p:cNvPr id="2" name="タイトル 1"/>
          <p:cNvSpPr>
            <a:spLocks noGrp="1"/>
          </p:cNvSpPr>
          <p:nvPr>
            <p:ph type="title"/>
          </p:nvPr>
        </p:nvSpPr>
        <p:spPr>
          <a:xfrm>
            <a:off x="533499" y="190000"/>
            <a:ext cx="4679945" cy="1143000"/>
          </a:xfrm>
        </p:spPr>
        <p:txBody>
          <a:bodyPr>
            <a:normAutofit fontScale="90000"/>
          </a:bodyPr>
          <a:lstStyle/>
          <a:p>
            <a:pPr algn="ctr"/>
            <a:r>
              <a:rPr lang="ja-JP" altLang="en-US" sz="6000" b="1" dirty="0">
                <a:solidFill>
                  <a:schemeClr val="bg1"/>
                </a:solidFill>
                <a:latin typeface="游ゴシック" panose="020B0400000000000000" pitchFamily="50" charset="-128"/>
                <a:ea typeface="游ゴシック" panose="020B0400000000000000" pitchFamily="50" charset="-128"/>
              </a:rPr>
              <a:t>第五条</a:t>
            </a:r>
            <a:r>
              <a:rPr lang="ja-JP" altLang="en-US" sz="6000" b="1" dirty="0">
                <a:solidFill>
                  <a:schemeClr val="bg1"/>
                </a:solidFill>
                <a:effectLst/>
                <a:latin typeface="游ゴシック" panose="020B0400000000000000" pitchFamily="50" charset="-128"/>
                <a:ea typeface="游ゴシック" panose="020B0400000000000000" pitchFamily="50" charset="-128"/>
              </a:rPr>
              <a:t>の内容</a:t>
            </a:r>
          </a:p>
        </p:txBody>
      </p:sp>
      <p:sp>
        <p:nvSpPr>
          <p:cNvPr id="4" name="コンテンツ プレースホルダー 2"/>
          <p:cNvSpPr txBox="1">
            <a:spLocks/>
          </p:cNvSpPr>
          <p:nvPr/>
        </p:nvSpPr>
        <p:spPr>
          <a:xfrm>
            <a:off x="533500" y="5325296"/>
            <a:ext cx="7722981" cy="1031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800" b="1" dirty="0">
                <a:solidFill>
                  <a:schemeClr val="bg1"/>
                </a:solidFill>
                <a:latin typeface="游ゴシック" panose="020B0400000000000000" pitchFamily="50" charset="-128"/>
                <a:ea typeface="游ゴシック" panose="020B0400000000000000" pitchFamily="50" charset="-128"/>
              </a:rPr>
              <a:t>４．有縁の人々を救う道</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9" name="タイトル 1"/>
          <p:cNvSpPr txBox="1">
            <a:spLocks/>
          </p:cNvSpPr>
          <p:nvPr/>
        </p:nvSpPr>
        <p:spPr>
          <a:xfrm>
            <a:off x="533500" y="1266357"/>
            <a:ext cx="7150190" cy="107692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b="1" dirty="0">
                <a:solidFill>
                  <a:schemeClr val="bg1"/>
                </a:solidFill>
              </a:rPr>
              <a:t/>
            </a:r>
            <a:br>
              <a:rPr lang="en-US" altLang="ja-JP" b="1" dirty="0">
                <a:solidFill>
                  <a:schemeClr val="bg1"/>
                </a:solidFill>
              </a:rPr>
            </a:br>
            <a:r>
              <a:rPr lang="en-US" altLang="ja-JP" b="1" dirty="0">
                <a:solidFill>
                  <a:schemeClr val="bg1"/>
                </a:solidFill>
              </a:rPr>
              <a:t/>
            </a:r>
            <a:br>
              <a:rPr lang="en-US" altLang="ja-JP" b="1" dirty="0">
                <a:solidFill>
                  <a:schemeClr val="bg1"/>
                </a:solidFill>
              </a:rPr>
            </a:br>
            <a:r>
              <a:rPr lang="ja-JP" altLang="en-US" sz="19200" b="1" dirty="0">
                <a:solidFill>
                  <a:schemeClr val="bg1"/>
                </a:solidFill>
                <a:latin typeface="游ゴシック" panose="020B0400000000000000" pitchFamily="50" charset="-128"/>
                <a:ea typeface="游ゴシック" panose="020B0400000000000000" pitchFamily="50" charset="-128"/>
              </a:rPr>
              <a:t>１．追善供養の念仏とは</a:t>
            </a:r>
          </a:p>
        </p:txBody>
      </p:sp>
      <p:sp>
        <p:nvSpPr>
          <p:cNvPr id="8" name="コンテンツ プレースホルダー 2"/>
          <p:cNvSpPr txBox="1">
            <a:spLocks/>
          </p:cNvSpPr>
          <p:nvPr/>
        </p:nvSpPr>
        <p:spPr>
          <a:xfrm>
            <a:off x="533500" y="2793190"/>
            <a:ext cx="6324600" cy="754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800" b="1" dirty="0">
                <a:solidFill>
                  <a:schemeClr val="bg1"/>
                </a:solidFill>
                <a:latin typeface="游ゴシック" panose="020B0400000000000000" pitchFamily="50" charset="-128"/>
                <a:ea typeface="游ゴシック" panose="020B0400000000000000" pitchFamily="50" charset="-128"/>
              </a:rPr>
              <a:t>２．いのちのつながり</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533500" y="4021107"/>
            <a:ext cx="5724644" cy="830997"/>
          </a:xfrm>
          <a:prstGeom prst="rect">
            <a:avLst/>
          </a:prstGeom>
        </p:spPr>
        <p:txBody>
          <a:bodyPr wrap="none">
            <a:spAutoFit/>
          </a:bodyPr>
          <a:lstStyle/>
          <a:p>
            <a:r>
              <a:rPr lang="ja-JP" altLang="en-US" sz="4800" b="1" dirty="0">
                <a:solidFill>
                  <a:schemeClr val="bg1"/>
                </a:solidFill>
                <a:latin typeface="游ゴシック" panose="020B0400000000000000" pitchFamily="50" charset="-128"/>
                <a:ea typeface="游ゴシック" panose="020B0400000000000000" pitchFamily="50" charset="-128"/>
              </a:rPr>
              <a:t>３．自力回向の否定</a:t>
            </a:r>
            <a:endParaRPr lang="ja-JP" altLang="en-US" b="1" dirty="0">
              <a:solidFill>
                <a:schemeClr val="bg1"/>
              </a:solidFill>
            </a:endParaRPr>
          </a:p>
        </p:txBody>
      </p:sp>
      <p:sp>
        <p:nvSpPr>
          <p:cNvPr id="10" name="正方形/長方形 9"/>
          <p:cNvSpPr/>
          <p:nvPr/>
        </p:nvSpPr>
        <p:spPr>
          <a:xfrm>
            <a:off x="533501" y="3948413"/>
            <a:ext cx="5895434" cy="976384"/>
          </a:xfrm>
          <a:prstGeom prst="rect">
            <a:avLst/>
          </a:prstGeom>
          <a:noFill/>
          <a:ln w="57150">
            <a:solidFill>
              <a:srgbClr val="FF0000"/>
            </a:solidFill>
          </a:ln>
          <a:effectLst>
            <a:glow rad="2286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1"/>
              </a:solidFill>
            </a:endParaRPr>
          </a:p>
        </p:txBody>
      </p:sp>
    </p:spTree>
    <p:extLst>
      <p:ext uri="{BB962C8B-B14F-4D97-AF65-F5344CB8AC3E}">
        <p14:creationId xmlns:p14="http://schemas.microsoft.com/office/powerpoint/2010/main" val="207729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648" y="-531440"/>
            <a:ext cx="11041159" cy="7886544"/>
          </a:xfrm>
          <a:prstGeom prst="rect">
            <a:avLst/>
          </a:prstGeom>
        </p:spPr>
      </p:pic>
      <p:sp>
        <p:nvSpPr>
          <p:cNvPr id="4" name="テキスト ボックス 3"/>
          <p:cNvSpPr txBox="1"/>
          <p:nvPr/>
        </p:nvSpPr>
        <p:spPr>
          <a:xfrm>
            <a:off x="1033846" y="2488502"/>
            <a:ext cx="6452169" cy="923330"/>
          </a:xfrm>
          <a:prstGeom prst="rect">
            <a:avLst/>
          </a:prstGeom>
          <a:noFill/>
          <a:effectLst>
            <a:glow rad="228600">
              <a:schemeClr val="accent4">
                <a:satMod val="175000"/>
                <a:alpha val="40000"/>
              </a:schemeClr>
            </a:glow>
          </a:effectLst>
        </p:spPr>
        <p:txBody>
          <a:bodyPr wrap="square" rtlCol="0">
            <a:spAutoFit/>
          </a:bodyPr>
          <a:lstStyle/>
          <a:p>
            <a:pPr algn="ctr"/>
            <a:r>
              <a:rPr lang="ja-JP" altLang="en-US" sz="5400" b="1" dirty="0">
                <a:solidFill>
                  <a:schemeClr val="bg1"/>
                </a:solidFill>
                <a:latin typeface="+mj-lt"/>
                <a:ea typeface="游ゴシック" panose="020B0400000000000000" pitchFamily="50" charset="-128"/>
              </a:rPr>
              <a:t>３．自力回向の否定</a:t>
            </a:r>
          </a:p>
        </p:txBody>
      </p:sp>
    </p:spTree>
    <p:extLst>
      <p:ext uri="{BB962C8B-B14F-4D97-AF65-F5344CB8AC3E}">
        <p14:creationId xmlns:p14="http://schemas.microsoft.com/office/powerpoint/2010/main" val="426181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874601" y="191585"/>
            <a:ext cx="3139321" cy="6407004"/>
          </a:xfrm>
          <a:prstGeom prst="rect">
            <a:avLst/>
          </a:prstGeom>
          <a:gradFill>
            <a:gsLst>
              <a:gs pos="0">
                <a:srgbClr val="00FFFF">
                  <a:tint val="66000"/>
                  <a:satMod val="160000"/>
                </a:srgbClr>
              </a:gs>
              <a:gs pos="50000">
                <a:srgbClr val="00FFFF">
                  <a:tint val="44500"/>
                  <a:satMod val="160000"/>
                </a:srgbClr>
              </a:gs>
              <a:gs pos="100000">
                <a:srgbClr val="00FFFF">
                  <a:tint val="23500"/>
                  <a:satMod val="160000"/>
                </a:srgbClr>
              </a:gs>
            </a:gsLst>
            <a:lin ang="16200000" scaled="1"/>
          </a:gradFill>
        </p:spPr>
        <p:txBody>
          <a:bodyPr vert="eaVert" wrap="square" rtlCol="0">
            <a:spAutoFit/>
          </a:bodyPr>
          <a:lstStyle/>
          <a:p>
            <a:r>
              <a:rPr lang="ja-JP" altLang="en-US" sz="4800" b="1" dirty="0">
                <a:latin typeface="游ゴシック" panose="020B0400000000000000" pitchFamily="50" charset="-128"/>
                <a:ea typeface="游ゴシック" panose="020B0400000000000000" pitchFamily="50" charset="-128"/>
              </a:rPr>
              <a:t>わがちからにてはげむ善にても候はばこそ、念仏を回向して父母をもたすけ候はめ。</a:t>
            </a:r>
            <a:endParaRPr lang="ja-JP" altLang="en-US" sz="4800" b="1" dirty="0">
              <a:solidFill>
                <a:prstClr val="black"/>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626452" y="191585"/>
            <a:ext cx="6340197" cy="6407004"/>
          </a:xfrm>
          <a:prstGeom prst="rect">
            <a:avLst/>
          </a:prstGeom>
        </p:spPr>
        <p:txBody>
          <a:bodyPr vert="eaVert" wrap="square">
            <a:spAutoFit/>
          </a:bodyPr>
          <a:lstStyle/>
          <a:p>
            <a:r>
              <a:rPr lang="ja-JP" altLang="en-US" sz="4800" b="1" dirty="0">
                <a:latin typeface="游ゴシック" panose="020B0400000000000000" pitchFamily="50" charset="-128"/>
                <a:ea typeface="游ゴシック" panose="020B0400000000000000" pitchFamily="50" charset="-128"/>
              </a:rPr>
              <a:t>念仏が自分の力で努める善でありますなら、その功徳によって亡き父母を救いもしましょうが、念仏はそのようなものではありません。</a:t>
            </a:r>
            <a:endParaRPr lang="en-US" altLang="ja-JP" sz="4800" b="1" dirty="0">
              <a:latin typeface="游ゴシック" panose="020B0400000000000000" pitchFamily="50" charset="-128"/>
              <a:ea typeface="游ゴシック" panose="020B0400000000000000" pitchFamily="50" charset="-128"/>
            </a:endParaRPr>
          </a:p>
          <a:p>
            <a:endParaRPr lang="en-US" altLang="ja-JP" sz="3200" b="1" dirty="0">
              <a:solidFill>
                <a:prstClr val="black"/>
              </a:solidFill>
              <a:latin typeface="游ゴシック" panose="020B0400000000000000" pitchFamily="50" charset="-128"/>
              <a:ea typeface="游ゴシック" panose="020B0400000000000000" pitchFamily="50" charset="-128"/>
            </a:endParaRPr>
          </a:p>
          <a:p>
            <a:r>
              <a:rPr lang="en-US" altLang="ja-JP" sz="3200" b="1" dirty="0">
                <a:solidFill>
                  <a:prstClr val="black"/>
                </a:solidFill>
                <a:latin typeface="游ゴシック" panose="020B0400000000000000" pitchFamily="50" charset="-128"/>
                <a:ea typeface="游ゴシック" panose="020B0400000000000000" pitchFamily="50" charset="-128"/>
              </a:rPr>
              <a:t> </a:t>
            </a:r>
            <a:r>
              <a:rPr lang="ja-JP" altLang="en-US" sz="3200" b="1" dirty="0">
                <a:solidFill>
                  <a:prstClr val="black"/>
                </a:solidFill>
                <a:latin typeface="游ゴシック" panose="020B0400000000000000" pitchFamily="50" charset="-128"/>
                <a:ea typeface="游ゴシック" panose="020B0400000000000000" pitchFamily="50" charset="-128"/>
              </a:rPr>
              <a:t>　　　　　　　　　（現代語訳）</a:t>
            </a:r>
          </a:p>
          <a:p>
            <a:endParaRPr lang="ja-JP" altLang="en-US" sz="4800" b="1"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22800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874601" y="191585"/>
            <a:ext cx="3139321" cy="6407004"/>
          </a:xfrm>
          <a:prstGeom prst="rect">
            <a:avLst/>
          </a:prstGeom>
          <a:gradFill>
            <a:gsLst>
              <a:gs pos="0">
                <a:srgbClr val="00FFFF">
                  <a:tint val="66000"/>
                  <a:satMod val="160000"/>
                </a:srgbClr>
              </a:gs>
              <a:gs pos="50000">
                <a:srgbClr val="00FFFF">
                  <a:tint val="44500"/>
                  <a:satMod val="160000"/>
                </a:srgbClr>
              </a:gs>
              <a:gs pos="100000">
                <a:srgbClr val="00FFFF">
                  <a:tint val="23500"/>
                  <a:satMod val="160000"/>
                </a:srgbClr>
              </a:gs>
            </a:gsLst>
            <a:lin ang="16200000" scaled="1"/>
          </a:gradFill>
        </p:spPr>
        <p:txBody>
          <a:bodyPr vert="eaVert" wrap="square" rtlCol="0">
            <a:spAutoFit/>
          </a:bodyPr>
          <a:lstStyle/>
          <a:p>
            <a:r>
              <a:rPr lang="ja-JP" altLang="en-US" sz="4800" b="1" dirty="0">
                <a:solidFill>
                  <a:srgbClr val="FF0000"/>
                </a:solidFill>
                <a:latin typeface="游ゴシック" panose="020B0400000000000000" pitchFamily="50" charset="-128"/>
                <a:ea typeface="游ゴシック" panose="020B0400000000000000" pitchFamily="50" charset="-128"/>
              </a:rPr>
              <a:t>わがちからにてはげむ善</a:t>
            </a:r>
            <a:r>
              <a:rPr lang="ja-JP" altLang="en-US" sz="4800" b="1" dirty="0">
                <a:latin typeface="游ゴシック" panose="020B0400000000000000" pitchFamily="50" charset="-128"/>
                <a:ea typeface="游ゴシック" panose="020B0400000000000000" pitchFamily="50" charset="-128"/>
              </a:rPr>
              <a:t>にても候はばこそ、念仏を回向して父母をもたすけ候はめ。</a:t>
            </a:r>
            <a:endParaRPr lang="ja-JP" altLang="en-US" sz="4800" b="1" dirty="0">
              <a:solidFill>
                <a:prstClr val="black"/>
              </a:solidFill>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626452" y="191585"/>
            <a:ext cx="6340197" cy="6407004"/>
          </a:xfrm>
          <a:prstGeom prst="rect">
            <a:avLst/>
          </a:prstGeom>
        </p:spPr>
        <p:txBody>
          <a:bodyPr vert="eaVert" wrap="square">
            <a:spAutoFit/>
          </a:bodyPr>
          <a:lstStyle/>
          <a:p>
            <a:r>
              <a:rPr lang="ja-JP" altLang="en-US" sz="4800" b="1" dirty="0">
                <a:solidFill>
                  <a:srgbClr val="FF0000"/>
                </a:solidFill>
                <a:latin typeface="游ゴシック" panose="020B0400000000000000" pitchFamily="50" charset="-128"/>
                <a:ea typeface="游ゴシック" panose="020B0400000000000000" pitchFamily="50" charset="-128"/>
              </a:rPr>
              <a:t>念仏が自分の力で努める善</a:t>
            </a:r>
            <a:r>
              <a:rPr lang="ja-JP" altLang="en-US" sz="4800" b="1" dirty="0">
                <a:latin typeface="游ゴシック" panose="020B0400000000000000" pitchFamily="50" charset="-128"/>
                <a:ea typeface="游ゴシック" panose="020B0400000000000000" pitchFamily="50" charset="-128"/>
              </a:rPr>
              <a:t>でありますなら、その功徳によって亡き父母を救いもしましょうが、念仏はそのようなものではありません。</a:t>
            </a:r>
            <a:endParaRPr lang="en-US" altLang="ja-JP" sz="4800" b="1" dirty="0">
              <a:latin typeface="游ゴシック" panose="020B0400000000000000" pitchFamily="50" charset="-128"/>
              <a:ea typeface="游ゴシック" panose="020B0400000000000000" pitchFamily="50" charset="-128"/>
            </a:endParaRPr>
          </a:p>
          <a:p>
            <a:endParaRPr lang="en-US" altLang="ja-JP" sz="3200" b="1" dirty="0">
              <a:solidFill>
                <a:prstClr val="black"/>
              </a:solidFill>
              <a:latin typeface="游ゴシック" panose="020B0400000000000000" pitchFamily="50" charset="-128"/>
              <a:ea typeface="游ゴシック" panose="020B0400000000000000" pitchFamily="50" charset="-128"/>
            </a:endParaRPr>
          </a:p>
          <a:p>
            <a:r>
              <a:rPr lang="en-US" altLang="ja-JP" sz="3200" b="1" dirty="0">
                <a:solidFill>
                  <a:prstClr val="black"/>
                </a:solidFill>
                <a:latin typeface="游ゴシック" panose="020B0400000000000000" pitchFamily="50" charset="-128"/>
                <a:ea typeface="游ゴシック" panose="020B0400000000000000" pitchFamily="50" charset="-128"/>
              </a:rPr>
              <a:t> </a:t>
            </a:r>
            <a:r>
              <a:rPr lang="ja-JP" altLang="en-US" sz="3200" b="1" dirty="0">
                <a:solidFill>
                  <a:prstClr val="black"/>
                </a:solidFill>
                <a:latin typeface="游ゴシック" panose="020B0400000000000000" pitchFamily="50" charset="-128"/>
                <a:ea typeface="游ゴシック" panose="020B0400000000000000" pitchFamily="50" charset="-128"/>
              </a:rPr>
              <a:t>　　　　　　　　　（現代語訳）</a:t>
            </a:r>
          </a:p>
          <a:p>
            <a:endParaRPr lang="ja-JP" altLang="en-US" sz="4800" b="1"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55523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351929" y="191585"/>
            <a:ext cx="1661993" cy="6407004"/>
          </a:xfrm>
          <a:prstGeom prst="rect">
            <a:avLst/>
          </a:prstGeom>
          <a:gradFill>
            <a:gsLst>
              <a:gs pos="0">
                <a:srgbClr val="00FFFF">
                  <a:tint val="66000"/>
                  <a:satMod val="160000"/>
                </a:srgbClr>
              </a:gs>
              <a:gs pos="50000">
                <a:srgbClr val="00FFFF">
                  <a:tint val="44500"/>
                  <a:satMod val="160000"/>
                </a:srgbClr>
              </a:gs>
              <a:gs pos="100000">
                <a:srgbClr val="00FFFF">
                  <a:tint val="23500"/>
                  <a:satMod val="160000"/>
                </a:srgbClr>
              </a:gs>
            </a:gsLst>
            <a:lin ang="16200000" scaled="1"/>
          </a:gradFill>
        </p:spPr>
        <p:txBody>
          <a:bodyPr vert="eaVert" wrap="square" rtlCol="0">
            <a:spAutoFit/>
          </a:bodyPr>
          <a:lstStyle/>
          <a:p>
            <a:r>
              <a:rPr lang="ja-JP" altLang="en-US" sz="4800" b="1" dirty="0">
                <a:solidFill>
                  <a:srgbClr val="FF0000"/>
                </a:solidFill>
                <a:latin typeface="游ゴシック" panose="020B0400000000000000" pitchFamily="50" charset="-128"/>
                <a:ea typeface="游ゴシック" panose="020B0400000000000000" pitchFamily="50" charset="-128"/>
              </a:rPr>
              <a:t>わがちからにてはげむ善</a:t>
            </a:r>
            <a:endParaRPr lang="ja-JP" altLang="en-US" sz="4800" b="1" dirty="0">
              <a:solidFill>
                <a:prstClr val="black"/>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3889762" y="191584"/>
            <a:ext cx="1846659" cy="6407003"/>
          </a:xfrm>
          <a:prstGeom prst="rect">
            <a:avLst/>
          </a:prstGeom>
        </p:spPr>
        <p:txBody>
          <a:bodyPr vert="eaVert" wrap="square">
            <a:spAutoFit/>
          </a:bodyPr>
          <a:lstStyle/>
          <a:p>
            <a:r>
              <a:rPr lang="ja-JP" altLang="en-US" sz="5400" b="1" dirty="0">
                <a:solidFill>
                  <a:srgbClr val="FF0000"/>
                </a:solidFill>
                <a:latin typeface="游ゴシック" panose="020B0400000000000000" pitchFamily="50" charset="-128"/>
                <a:ea typeface="游ゴシック" panose="020B0400000000000000" pitchFamily="50" charset="-128"/>
              </a:rPr>
              <a:t>念仏</a:t>
            </a:r>
            <a:r>
              <a:rPr lang="ja-JP" altLang="en-US" sz="5400" b="1" dirty="0">
                <a:solidFill>
                  <a:prstClr val="black"/>
                </a:solidFill>
                <a:latin typeface="游ゴシック" panose="020B0400000000000000" pitchFamily="50" charset="-128"/>
                <a:ea typeface="游ゴシック" panose="020B0400000000000000" pitchFamily="50" charset="-128"/>
              </a:rPr>
              <a:t>を</a:t>
            </a:r>
            <a:r>
              <a:rPr lang="ja-JP" altLang="en-US" sz="5400" b="1" dirty="0">
                <a:solidFill>
                  <a:srgbClr val="FF0000"/>
                </a:solidFill>
                <a:latin typeface="游ゴシック" panose="020B0400000000000000" pitchFamily="50" charset="-128"/>
                <a:ea typeface="游ゴシック" panose="020B0400000000000000" pitchFamily="50" charset="-128"/>
              </a:rPr>
              <a:t>自分の力で修める善</a:t>
            </a:r>
            <a:r>
              <a:rPr lang="ja-JP" altLang="en-US" sz="5400" b="1" dirty="0">
                <a:solidFill>
                  <a:prstClr val="black"/>
                </a:solidFill>
                <a:latin typeface="游ゴシック" panose="020B0400000000000000" pitchFamily="50" charset="-128"/>
                <a:ea typeface="游ゴシック" panose="020B0400000000000000" pitchFamily="50" charset="-128"/>
              </a:rPr>
              <a:t>として用いる</a:t>
            </a:r>
          </a:p>
        </p:txBody>
      </p:sp>
      <p:sp>
        <p:nvSpPr>
          <p:cNvPr id="4" name="角丸四角形 3"/>
          <p:cNvSpPr/>
          <p:nvPr/>
        </p:nvSpPr>
        <p:spPr>
          <a:xfrm>
            <a:off x="1208054" y="865527"/>
            <a:ext cx="1163813" cy="4547055"/>
          </a:xfrm>
          <a:prstGeom prst="roundRect">
            <a:avLst/>
          </a:prstGeom>
          <a:solidFill>
            <a:srgbClr val="FF7C8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6000" b="1" dirty="0">
                <a:solidFill>
                  <a:schemeClr val="tx1"/>
                </a:solidFill>
                <a:latin typeface="游ゴシック" panose="020B0400000000000000" pitchFamily="50" charset="-128"/>
                <a:ea typeface="游ゴシック" panose="020B0400000000000000" pitchFamily="50" charset="-128"/>
              </a:rPr>
              <a:t>自力念仏</a:t>
            </a:r>
          </a:p>
        </p:txBody>
      </p:sp>
      <p:sp>
        <p:nvSpPr>
          <p:cNvPr id="2" name="等号 1"/>
          <p:cNvSpPr/>
          <p:nvPr/>
        </p:nvSpPr>
        <p:spPr>
          <a:xfrm>
            <a:off x="6156960" y="2395342"/>
            <a:ext cx="999744" cy="99974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
        <p:nvSpPr>
          <p:cNvPr id="11" name="等号 10"/>
          <p:cNvSpPr/>
          <p:nvPr/>
        </p:nvSpPr>
        <p:spPr>
          <a:xfrm>
            <a:off x="2792406" y="2395341"/>
            <a:ext cx="999744" cy="99974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Tree>
    <p:extLst>
      <p:ext uri="{BB962C8B-B14F-4D97-AF65-F5344CB8AC3E}">
        <p14:creationId xmlns:p14="http://schemas.microsoft.com/office/powerpoint/2010/main" val="359916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2"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16365" y="249452"/>
            <a:ext cx="6709529" cy="6412605"/>
          </a:xfrm>
          <a:prstGeom prst="rect">
            <a:avLst/>
          </a:prstGeom>
          <a:noFill/>
        </p:spPr>
        <p:txBody>
          <a:bodyPr vert="eaVert" wrap="square" rtlCol="0">
            <a:spAutoFit/>
          </a:bodyPr>
          <a:lstStyle/>
          <a:p>
            <a:pPr>
              <a:lnSpc>
                <a:spcPts val="7000"/>
              </a:lnSpc>
            </a:pPr>
            <a:r>
              <a:rPr lang="ja-JP" altLang="en-US" sz="4800" b="1" dirty="0">
                <a:solidFill>
                  <a:prstClr val="black"/>
                </a:solidFill>
                <a:latin typeface="游ゴシック" panose="020B0400000000000000" pitchFamily="50" charset="-128"/>
                <a:ea typeface="游ゴシック" panose="020B0400000000000000" pitchFamily="50" charset="-128"/>
              </a:rPr>
              <a:t>わが身をたのみとし、わが心をたのみとすることであり、自分の力を頼って行にはげみ、自分がつくるさまざまな善を頼りにする人のことである。</a:t>
            </a:r>
            <a:endParaRPr lang="en-US" altLang="ja-JP" sz="4800" b="1" dirty="0">
              <a:solidFill>
                <a:prstClr val="black"/>
              </a:solidFill>
              <a:latin typeface="游ゴシック" panose="020B0400000000000000" pitchFamily="50" charset="-128"/>
              <a:ea typeface="游ゴシック" panose="020B0400000000000000" pitchFamily="50" charset="-128"/>
            </a:endParaRPr>
          </a:p>
          <a:p>
            <a:pPr algn="r">
              <a:lnSpc>
                <a:spcPts val="7000"/>
              </a:lnSpc>
            </a:pPr>
            <a:r>
              <a:rPr lang="ja-JP" altLang="en-US" sz="4000" b="1" dirty="0">
                <a:solidFill>
                  <a:prstClr val="black"/>
                </a:solidFill>
                <a:latin typeface="游ゴシック" panose="020B0400000000000000" pitchFamily="50" charset="-128"/>
                <a:ea typeface="游ゴシック" panose="020B0400000000000000" pitchFamily="50" charset="-128"/>
              </a:rPr>
              <a:t>　</a:t>
            </a:r>
            <a:r>
              <a:rPr lang="ja-JP" altLang="en-US" sz="2800" b="1" dirty="0">
                <a:solidFill>
                  <a:prstClr val="black"/>
                </a:solidFill>
                <a:latin typeface="游ゴシック" panose="020B0400000000000000" pitchFamily="50" charset="-128"/>
                <a:ea typeface="游ゴシック" panose="020B0400000000000000" pitchFamily="50" charset="-128"/>
              </a:rPr>
              <a:t>（</a:t>
            </a:r>
            <a:r>
              <a:rPr lang="en-US" altLang="ja-JP" sz="2800" b="1" dirty="0">
                <a:solidFill>
                  <a:prstClr val="black"/>
                </a:solidFill>
                <a:latin typeface="游ゴシック" panose="020B0400000000000000" pitchFamily="50" charset="-128"/>
                <a:ea typeface="游ゴシック" panose="020B0400000000000000" pitchFamily="50" charset="-128"/>
              </a:rPr>
              <a:t>『</a:t>
            </a:r>
            <a:r>
              <a:rPr lang="ja-JP" altLang="en-US" sz="2800" b="1" dirty="0">
                <a:solidFill>
                  <a:prstClr val="black"/>
                </a:solidFill>
                <a:latin typeface="游ゴシック" panose="020B0400000000000000" pitchFamily="50" charset="-128"/>
                <a:ea typeface="游ゴシック" panose="020B0400000000000000" pitchFamily="50" charset="-128"/>
              </a:rPr>
              <a:t>一念多念文意</a:t>
            </a:r>
            <a:r>
              <a:rPr lang="en-US" altLang="ja-JP" sz="2800" b="1" dirty="0">
                <a:solidFill>
                  <a:prstClr val="black"/>
                </a:solidFill>
                <a:latin typeface="游ゴシック" panose="020B0400000000000000" pitchFamily="50" charset="-128"/>
                <a:ea typeface="游ゴシック" panose="020B0400000000000000" pitchFamily="50" charset="-128"/>
              </a:rPr>
              <a:t>』</a:t>
            </a:r>
            <a:r>
              <a:rPr lang="ja-JP" altLang="en-US" sz="2800" b="1" dirty="0">
                <a:solidFill>
                  <a:prstClr val="black"/>
                </a:solidFill>
                <a:latin typeface="游ゴシック" panose="020B0400000000000000" pitchFamily="50" charset="-128"/>
                <a:ea typeface="游ゴシック" panose="020B0400000000000000" pitchFamily="50" charset="-128"/>
              </a:rPr>
              <a:t>現代語訳）</a:t>
            </a:r>
          </a:p>
        </p:txBody>
      </p:sp>
      <p:sp>
        <p:nvSpPr>
          <p:cNvPr id="6" name="角丸四角形 5"/>
          <p:cNvSpPr/>
          <p:nvPr/>
        </p:nvSpPr>
        <p:spPr>
          <a:xfrm>
            <a:off x="7625893" y="2361281"/>
            <a:ext cx="1411987" cy="25886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5400" b="1" dirty="0">
                <a:solidFill>
                  <a:schemeClr val="tx1"/>
                </a:solidFill>
              </a:rPr>
              <a:t>とは・・・</a:t>
            </a:r>
          </a:p>
        </p:txBody>
      </p:sp>
      <p:sp>
        <p:nvSpPr>
          <p:cNvPr id="4" name="角丸四角形 3"/>
          <p:cNvSpPr/>
          <p:nvPr/>
        </p:nvSpPr>
        <p:spPr>
          <a:xfrm>
            <a:off x="7874687" y="249452"/>
            <a:ext cx="914400" cy="2061030"/>
          </a:xfrm>
          <a:prstGeom prst="roundRect">
            <a:avLst/>
          </a:prstGeom>
          <a:solidFill>
            <a:srgbClr val="FF7C8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6000" b="1" dirty="0">
                <a:solidFill>
                  <a:schemeClr val="tx1"/>
                </a:solidFill>
                <a:latin typeface="游ゴシック" panose="020B0400000000000000" pitchFamily="50" charset="-128"/>
                <a:ea typeface="游ゴシック" panose="020B0400000000000000" pitchFamily="50" charset="-128"/>
              </a:rPr>
              <a:t>自力</a:t>
            </a:r>
          </a:p>
        </p:txBody>
      </p:sp>
    </p:spTree>
    <p:extLst>
      <p:ext uri="{BB962C8B-B14F-4D97-AF65-F5344CB8AC3E}">
        <p14:creationId xmlns:p14="http://schemas.microsoft.com/office/powerpoint/2010/main" val="80934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885622" y="185741"/>
            <a:ext cx="3139321" cy="6514862"/>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16200000" scaled="1"/>
            <a:tileRect/>
          </a:gradFill>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親鸞は</a:t>
            </a:r>
            <a:r>
              <a:rPr lang="ja-JP" altLang="en-US" sz="4800" b="1" dirty="0">
                <a:solidFill>
                  <a:srgbClr val="FF0000"/>
                </a:solidFill>
                <a:latin typeface="游ゴシック" panose="020B0400000000000000" pitchFamily="50" charset="-128"/>
                <a:ea typeface="游ゴシック" panose="020B0400000000000000" pitchFamily="50" charset="-128"/>
              </a:rPr>
              <a:t>父母の孝養のためとて</a:t>
            </a:r>
            <a:r>
              <a:rPr lang="ja-JP" altLang="en-US" sz="4800" b="1" dirty="0">
                <a:solidFill>
                  <a:prstClr val="black"/>
                </a:solidFill>
                <a:latin typeface="游ゴシック" panose="020B0400000000000000" pitchFamily="50" charset="-128"/>
                <a:ea typeface="游ゴシック" panose="020B0400000000000000" pitchFamily="50" charset="-128"/>
              </a:rPr>
              <a:t>、一返にても念仏申したること、いまだ候はず。</a:t>
            </a:r>
            <a:r>
              <a:rPr lang="ja-JP" altLang="en-US" sz="2800" b="1" dirty="0">
                <a:solidFill>
                  <a:prstClr val="black"/>
                </a:solidFill>
                <a:latin typeface="游ゴシック" panose="020B0400000000000000" pitchFamily="50" charset="-128"/>
                <a:ea typeface="游ゴシック" panose="020B0400000000000000" pitchFamily="50" charset="-128"/>
              </a:rPr>
              <a:t> </a:t>
            </a:r>
            <a:r>
              <a:rPr lang="ja-JP" altLang="en-US" sz="2800" b="1" dirty="0">
                <a:solidFill>
                  <a:prstClr val="black"/>
                </a:solidFill>
              </a:rPr>
              <a:t>　　　　　　　　　</a:t>
            </a:r>
            <a:endParaRPr lang="ja-JP" altLang="en-US" sz="2800" b="1" dirty="0">
              <a:solidFill>
                <a:prstClr val="black"/>
              </a:solidFill>
              <a:latin typeface="HGP明朝B" panose="02020800000000000000" pitchFamily="18" charset="-128"/>
              <a:ea typeface="游ゴシック" panose="020B0400000000000000" pitchFamily="50" charset="-128"/>
            </a:endParaRPr>
          </a:p>
        </p:txBody>
      </p:sp>
      <p:sp>
        <p:nvSpPr>
          <p:cNvPr id="4" name="テキスト ボックス 3"/>
          <p:cNvSpPr txBox="1"/>
          <p:nvPr/>
        </p:nvSpPr>
        <p:spPr>
          <a:xfrm>
            <a:off x="1128729" y="185742"/>
            <a:ext cx="3877985" cy="6514862"/>
          </a:xfrm>
          <a:prstGeom prst="rect">
            <a:avLst/>
          </a:prstGeom>
          <a:solidFill>
            <a:schemeClr val="bg1"/>
          </a:solidFill>
          <a:effectLst>
            <a:softEdge rad="63500"/>
          </a:effectLst>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親鸞は</a:t>
            </a:r>
            <a:r>
              <a:rPr lang="ja-JP" altLang="en-US" sz="4800" b="1" dirty="0">
                <a:solidFill>
                  <a:srgbClr val="FF0000"/>
                </a:solidFill>
                <a:latin typeface="游ゴシック" panose="020B0400000000000000" pitchFamily="50" charset="-128"/>
                <a:ea typeface="游ゴシック" panose="020B0400000000000000" pitchFamily="50" charset="-128"/>
              </a:rPr>
              <a:t>亡き父母の追善供養のために</a:t>
            </a:r>
            <a:r>
              <a:rPr lang="ja-JP" altLang="en-US" sz="4800" b="1" dirty="0">
                <a:solidFill>
                  <a:prstClr val="black"/>
                </a:solidFill>
                <a:latin typeface="游ゴシック" panose="020B0400000000000000" pitchFamily="50" charset="-128"/>
                <a:ea typeface="游ゴシック" panose="020B0400000000000000" pitchFamily="50" charset="-128"/>
              </a:rPr>
              <a:t>念仏したことは、かつて一度もありません。</a:t>
            </a:r>
            <a:endParaRPr lang="en-US" altLang="ja-JP" sz="4800" b="1" dirty="0">
              <a:solidFill>
                <a:prstClr val="black"/>
              </a:solidFill>
              <a:latin typeface="游ゴシック" panose="020B0400000000000000" pitchFamily="50" charset="-128"/>
              <a:ea typeface="游ゴシック" panose="020B0400000000000000" pitchFamily="50" charset="-128"/>
            </a:endParaRPr>
          </a:p>
          <a:p>
            <a:r>
              <a:rPr lang="ja-JP" altLang="en-US" sz="4800" b="1" dirty="0">
                <a:solidFill>
                  <a:prstClr val="black"/>
                </a:solidFill>
                <a:latin typeface="游ゴシック" panose="020B0400000000000000" pitchFamily="50" charset="-128"/>
                <a:ea typeface="游ゴシック" panose="020B0400000000000000" pitchFamily="50" charset="-128"/>
              </a:rPr>
              <a:t>　　　　　　</a:t>
            </a:r>
            <a:r>
              <a:rPr lang="ja-JP" altLang="en-US" sz="3200" b="1" dirty="0">
                <a:solidFill>
                  <a:prstClr val="black"/>
                </a:solidFill>
                <a:latin typeface="游ゴシック" panose="020B0400000000000000" pitchFamily="50" charset="-128"/>
                <a:ea typeface="游ゴシック" panose="020B0400000000000000" pitchFamily="50" charset="-128"/>
              </a:rPr>
              <a:t>（現代語訳）</a:t>
            </a:r>
            <a:r>
              <a:rPr lang="ja-JP" altLang="en-US" sz="2800" b="1" dirty="0">
                <a:solidFill>
                  <a:prstClr val="black"/>
                </a:solidFill>
              </a:rPr>
              <a:t>　　　　　　　　　</a:t>
            </a:r>
            <a:endParaRPr lang="ja-JP" altLang="en-US" sz="4800" b="1"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90239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49353" y="2944668"/>
            <a:ext cx="8562636" cy="2308324"/>
          </a:xfrm>
          <a:prstGeom prst="rect">
            <a:avLst/>
          </a:prstGeom>
        </p:spPr>
        <p:txBody>
          <a:bodyPr vert="horz" wrap="square">
            <a:spAutoFit/>
          </a:bodyPr>
          <a:lstStyle/>
          <a:p>
            <a:r>
              <a:rPr lang="ja-JP" altLang="en-US" sz="4800" b="1" dirty="0">
                <a:latin typeface="游ゴシック" panose="020B0400000000000000" pitchFamily="50" charset="-128"/>
                <a:ea typeface="游ゴシック" panose="020B0400000000000000" pitchFamily="50" charset="-128"/>
              </a:rPr>
              <a:t>わが身、わが心をたのみとし、</a:t>
            </a:r>
            <a:r>
              <a:rPr lang="ja-JP" altLang="en-US" sz="4800" b="1" dirty="0">
                <a:solidFill>
                  <a:srgbClr val="FF0000"/>
                </a:solidFill>
                <a:latin typeface="游ゴシック" panose="020B0400000000000000" pitchFamily="50" charset="-128"/>
                <a:ea typeface="游ゴシック" panose="020B0400000000000000" pitchFamily="50" charset="-128"/>
              </a:rPr>
              <a:t>自力</a:t>
            </a:r>
            <a:r>
              <a:rPr lang="ja-JP" altLang="en-US" sz="4800" b="1" dirty="0">
                <a:latin typeface="游ゴシック" panose="020B0400000000000000" pitchFamily="50" charset="-128"/>
                <a:ea typeface="游ゴシック" panose="020B0400000000000000" pitchFamily="50" charset="-128"/>
              </a:rPr>
              <a:t>によって</a:t>
            </a:r>
            <a:r>
              <a:rPr lang="ja-JP" altLang="en-US" sz="4800" b="1" dirty="0">
                <a:solidFill>
                  <a:srgbClr val="FF0000"/>
                </a:solidFill>
                <a:latin typeface="游ゴシック" panose="020B0400000000000000" pitchFamily="50" charset="-128"/>
                <a:ea typeface="游ゴシック" panose="020B0400000000000000" pitchFamily="50" charset="-128"/>
              </a:rPr>
              <a:t>称名念仏の行</a:t>
            </a:r>
            <a:r>
              <a:rPr lang="ja-JP" altLang="en-US" sz="4800" b="1" dirty="0">
                <a:solidFill>
                  <a:prstClr val="black"/>
                </a:solidFill>
                <a:latin typeface="游ゴシック" panose="020B0400000000000000" pitchFamily="50" charset="-128"/>
                <a:ea typeface="游ゴシック" panose="020B0400000000000000" pitchFamily="50" charset="-128"/>
              </a:rPr>
              <a:t>にはげむこと。</a:t>
            </a:r>
          </a:p>
        </p:txBody>
      </p:sp>
      <p:sp>
        <p:nvSpPr>
          <p:cNvPr id="4" name="角丸四角形 3"/>
          <p:cNvSpPr/>
          <p:nvPr/>
        </p:nvSpPr>
        <p:spPr>
          <a:xfrm>
            <a:off x="2252947" y="440016"/>
            <a:ext cx="4755448" cy="1131609"/>
          </a:xfrm>
          <a:prstGeom prst="roundRect">
            <a:avLst/>
          </a:prstGeom>
          <a:solidFill>
            <a:srgbClr val="FF7C8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6000" b="1" dirty="0">
                <a:solidFill>
                  <a:prstClr val="black"/>
                </a:solidFill>
                <a:latin typeface="游ゴシック" panose="020B0400000000000000" pitchFamily="50" charset="-128"/>
                <a:ea typeface="游ゴシック" panose="020B0400000000000000" pitchFamily="50" charset="-128"/>
              </a:rPr>
              <a:t>自力念仏</a:t>
            </a:r>
          </a:p>
        </p:txBody>
      </p:sp>
      <p:sp>
        <p:nvSpPr>
          <p:cNvPr id="5" name="等号 4"/>
          <p:cNvSpPr/>
          <p:nvPr/>
        </p:nvSpPr>
        <p:spPr>
          <a:xfrm rot="5400000">
            <a:off x="4130799" y="1822317"/>
            <a:ext cx="999744" cy="99974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Tree>
    <p:extLst>
      <p:ext uri="{BB962C8B-B14F-4D97-AF65-F5344CB8AC3E}">
        <p14:creationId xmlns:p14="http://schemas.microsoft.com/office/powerpoint/2010/main" val="309727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717945" y="191585"/>
            <a:ext cx="1661993" cy="6407004"/>
          </a:xfrm>
          <a:prstGeom prst="rect">
            <a:avLst/>
          </a:prstGeom>
          <a:gradFill>
            <a:gsLst>
              <a:gs pos="0">
                <a:srgbClr val="00FFFF">
                  <a:tint val="66000"/>
                  <a:satMod val="160000"/>
                </a:srgbClr>
              </a:gs>
              <a:gs pos="50000">
                <a:srgbClr val="00FFFF">
                  <a:tint val="44500"/>
                  <a:satMod val="160000"/>
                </a:srgbClr>
              </a:gs>
              <a:gs pos="100000">
                <a:srgbClr val="00FFFF">
                  <a:tint val="23500"/>
                  <a:satMod val="160000"/>
                </a:srgbClr>
              </a:gs>
            </a:gsLst>
            <a:lin ang="16200000" scaled="1"/>
          </a:gradFill>
        </p:spPr>
        <p:txBody>
          <a:bodyPr vert="eaVert" wrap="square" rtlCol="0">
            <a:spAutoFit/>
          </a:bodyPr>
          <a:lstStyle/>
          <a:p>
            <a:r>
              <a:rPr lang="ja-JP" altLang="en-US" sz="4800" b="1" dirty="0">
                <a:latin typeface="游ゴシック" panose="020B0400000000000000" pitchFamily="50" charset="-128"/>
                <a:ea typeface="游ゴシック" panose="020B0400000000000000" pitchFamily="50" charset="-128"/>
              </a:rPr>
              <a:t>念仏を回向して父母をもたすけ候はめ。</a:t>
            </a:r>
            <a:endParaRPr lang="ja-JP" altLang="en-US" sz="4800" b="1" dirty="0">
              <a:solidFill>
                <a:prstClr val="black"/>
              </a:solidFill>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1580472" y="191585"/>
            <a:ext cx="4370427" cy="6407004"/>
          </a:xfrm>
          <a:prstGeom prst="rect">
            <a:avLst/>
          </a:prstGeom>
        </p:spPr>
        <p:txBody>
          <a:bodyPr vert="eaVert" wrap="square">
            <a:spAutoFit/>
          </a:bodyPr>
          <a:lstStyle/>
          <a:p>
            <a:r>
              <a:rPr lang="ja-JP" altLang="en-US" sz="4800" b="1" dirty="0">
                <a:latin typeface="游ゴシック" panose="020B0400000000000000" pitchFamily="50" charset="-128"/>
                <a:ea typeface="游ゴシック" panose="020B0400000000000000" pitchFamily="50" charset="-128"/>
              </a:rPr>
              <a:t>その功徳によって亡き父母を救いもしましょうが、念仏はそのようなものではありません。</a:t>
            </a:r>
            <a:endParaRPr lang="en-US" altLang="ja-JP" sz="4800" b="1" dirty="0">
              <a:latin typeface="游ゴシック" panose="020B0400000000000000" pitchFamily="50" charset="-128"/>
              <a:ea typeface="游ゴシック" panose="020B0400000000000000" pitchFamily="50" charset="-128"/>
            </a:endParaRPr>
          </a:p>
          <a:p>
            <a:endParaRPr lang="en-US" altLang="ja-JP" sz="4800" b="1" dirty="0">
              <a:solidFill>
                <a:prstClr val="black"/>
              </a:solidFill>
              <a:latin typeface="游ゴシック" panose="020B0400000000000000" pitchFamily="50" charset="-128"/>
              <a:ea typeface="游ゴシック" panose="020B0400000000000000" pitchFamily="50" charset="-128"/>
            </a:endParaRPr>
          </a:p>
          <a:p>
            <a:r>
              <a:rPr lang="ja-JP" altLang="en-US" sz="3200" b="1" dirty="0">
                <a:solidFill>
                  <a:prstClr val="black"/>
                </a:solidFill>
                <a:latin typeface="游ゴシック" panose="020B0400000000000000" pitchFamily="50" charset="-128"/>
                <a:ea typeface="游ゴシック" panose="020B0400000000000000" pitchFamily="50" charset="-128"/>
              </a:rPr>
              <a:t>　　　　　　　　　（現代語訳）</a:t>
            </a:r>
          </a:p>
        </p:txBody>
      </p:sp>
    </p:spTree>
    <p:extLst>
      <p:ext uri="{BB962C8B-B14F-4D97-AF65-F5344CB8AC3E}">
        <p14:creationId xmlns:p14="http://schemas.microsoft.com/office/powerpoint/2010/main" val="43991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475067" y="2633662"/>
            <a:ext cx="3820070" cy="874010"/>
          </a:xfrm>
          <a:prstGeom prst="roundRect">
            <a:avLst/>
          </a:prstGeom>
          <a:solidFill>
            <a:srgbClr val="FF7C8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5400" b="1" dirty="0">
                <a:solidFill>
                  <a:prstClr val="black"/>
                </a:solidFill>
                <a:latin typeface="游ゴシック" panose="020B0400000000000000" pitchFamily="50" charset="-128"/>
                <a:ea typeface="游ゴシック" panose="020B0400000000000000" pitchFamily="50" charset="-128"/>
              </a:rPr>
              <a:t>自力回向</a:t>
            </a:r>
          </a:p>
        </p:txBody>
      </p:sp>
      <p:sp>
        <p:nvSpPr>
          <p:cNvPr id="7" name="角丸四角形 6"/>
          <p:cNvSpPr/>
          <p:nvPr/>
        </p:nvSpPr>
        <p:spPr>
          <a:xfrm>
            <a:off x="4985786" y="2672461"/>
            <a:ext cx="3820070" cy="796413"/>
          </a:xfrm>
          <a:prstGeom prst="roundRect">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5400" b="1" dirty="0">
                <a:solidFill>
                  <a:prstClr val="black"/>
                </a:solidFill>
                <a:latin typeface="游ゴシック" panose="020B0400000000000000" pitchFamily="50" charset="-128"/>
                <a:ea typeface="游ゴシック" panose="020B0400000000000000" pitchFamily="50" charset="-128"/>
              </a:rPr>
              <a:t>他力回向</a:t>
            </a:r>
          </a:p>
        </p:txBody>
      </p:sp>
      <p:sp>
        <p:nvSpPr>
          <p:cNvPr id="9" name="テキスト ボックス 8"/>
          <p:cNvSpPr txBox="1"/>
          <p:nvPr/>
        </p:nvSpPr>
        <p:spPr>
          <a:xfrm>
            <a:off x="3748593" y="608764"/>
            <a:ext cx="1739493" cy="1015663"/>
          </a:xfrm>
          <a:prstGeom prst="rect">
            <a:avLst/>
          </a:prstGeom>
          <a:solidFill>
            <a:srgbClr val="D2F8FC"/>
          </a:solidFill>
          <a:ln w="28575">
            <a:solidFill>
              <a:schemeClr val="accent1">
                <a:lumMod val="50000"/>
              </a:schemeClr>
            </a:solidFill>
          </a:ln>
        </p:spPr>
        <p:txBody>
          <a:bodyPr wrap="square" rtlCol="0">
            <a:spAutoFit/>
          </a:bodyPr>
          <a:lstStyle/>
          <a:p>
            <a:pPr algn="ctr"/>
            <a:r>
              <a:rPr lang="ja-JP" altLang="en-US" sz="6000" b="1" dirty="0">
                <a:ea typeface="游ゴシック" panose="020B0400000000000000" pitchFamily="50" charset="-128"/>
              </a:rPr>
              <a:t>回向</a:t>
            </a:r>
            <a:endParaRPr kumimoji="1" lang="ja-JP" altLang="en-US" sz="6000" b="1" dirty="0">
              <a:ea typeface="游ゴシック" panose="020B0400000000000000" pitchFamily="50" charset="-128"/>
            </a:endParaRPr>
          </a:p>
        </p:txBody>
      </p:sp>
      <p:sp>
        <p:nvSpPr>
          <p:cNvPr id="3" name="左中かっこ 2"/>
          <p:cNvSpPr/>
          <p:nvPr/>
        </p:nvSpPr>
        <p:spPr>
          <a:xfrm rot="5400000">
            <a:off x="4355003" y="-33594"/>
            <a:ext cx="526673" cy="45549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3458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54737" y="1727832"/>
            <a:ext cx="8731942" cy="4408899"/>
          </a:xfrm>
          <a:prstGeom prst="rect">
            <a:avLst/>
          </a:prstGeom>
        </p:spPr>
        <p:txBody>
          <a:bodyPr wrap="square">
            <a:spAutoFit/>
          </a:bodyPr>
          <a:lstStyle/>
          <a:p>
            <a:r>
              <a:rPr lang="ja-JP" altLang="en-US" sz="5400" b="1" dirty="0">
                <a:solidFill>
                  <a:srgbClr val="000000"/>
                </a:solidFill>
                <a:latin typeface="游ゴシック" panose="020B0400000000000000" pitchFamily="50" charset="-128"/>
                <a:ea typeface="游ゴシック" panose="020B0400000000000000" pitchFamily="50" charset="-128"/>
              </a:rPr>
              <a:t>自ら修めた善を</a:t>
            </a:r>
            <a:r>
              <a:rPr lang="en-US" altLang="ja-JP" sz="5400" b="1" dirty="0">
                <a:solidFill>
                  <a:srgbClr val="000000"/>
                </a:solidFill>
                <a:latin typeface="游ゴシック" panose="020B0400000000000000" pitchFamily="50" charset="-128"/>
                <a:ea typeface="游ゴシック" panose="020B0400000000000000" pitchFamily="50" charset="-128"/>
              </a:rPr>
              <a:t>…</a:t>
            </a:r>
          </a:p>
          <a:p>
            <a:endParaRPr lang="en-US" altLang="ja-JP" sz="1050" b="1" dirty="0">
              <a:solidFill>
                <a:srgbClr val="000000"/>
              </a:solidFill>
              <a:latin typeface="游ゴシック" panose="020B0400000000000000" pitchFamily="50" charset="-128"/>
              <a:ea typeface="游ゴシック" panose="020B0400000000000000" pitchFamily="50" charset="-128"/>
            </a:endParaRPr>
          </a:p>
          <a:p>
            <a:r>
              <a:rPr lang="ja-JP" altLang="en-US" sz="5400" b="1" dirty="0">
                <a:latin typeface="游ゴシック" panose="020B0400000000000000" pitchFamily="50" charset="-128"/>
                <a:ea typeface="游ゴシック" panose="020B0400000000000000" pitchFamily="50" charset="-128"/>
              </a:rPr>
              <a:t>・</a:t>
            </a:r>
            <a:r>
              <a:rPr lang="ja-JP" altLang="en-US" sz="5400" b="1" dirty="0">
                <a:solidFill>
                  <a:srgbClr val="FF0000"/>
                </a:solidFill>
                <a:latin typeface="游ゴシック" panose="020B0400000000000000" pitchFamily="50" charset="-128"/>
                <a:ea typeface="游ゴシック" panose="020B0400000000000000" pitchFamily="50" charset="-128"/>
              </a:rPr>
              <a:t>自らのさとり</a:t>
            </a:r>
            <a:r>
              <a:rPr lang="ja-JP" altLang="en-US" sz="5400" b="1" dirty="0">
                <a:latin typeface="游ゴシック" panose="020B0400000000000000" pitchFamily="50" charset="-128"/>
                <a:ea typeface="游ゴシック" panose="020B0400000000000000" pitchFamily="50" charset="-128"/>
              </a:rPr>
              <a:t>のために</a:t>
            </a:r>
            <a:endParaRPr lang="en-US" altLang="ja-JP" sz="5400" b="1" dirty="0">
              <a:latin typeface="游ゴシック" panose="020B0400000000000000" pitchFamily="50" charset="-128"/>
              <a:ea typeface="游ゴシック" panose="020B0400000000000000" pitchFamily="50" charset="-128"/>
            </a:endParaRPr>
          </a:p>
          <a:p>
            <a:r>
              <a:rPr lang="ja-JP" altLang="en-US" sz="5400" b="1" dirty="0">
                <a:latin typeface="游ゴシック" panose="020B0400000000000000" pitchFamily="50" charset="-128"/>
                <a:ea typeface="游ゴシック" panose="020B0400000000000000" pitchFamily="50" charset="-128"/>
              </a:rPr>
              <a:t>　ふりむける</a:t>
            </a:r>
            <a:endParaRPr lang="en-US" altLang="ja-JP" sz="5400" b="1" dirty="0">
              <a:latin typeface="游ゴシック" panose="020B0400000000000000" pitchFamily="50" charset="-128"/>
              <a:ea typeface="游ゴシック" panose="020B0400000000000000" pitchFamily="50" charset="-128"/>
            </a:endParaRPr>
          </a:p>
          <a:p>
            <a:r>
              <a:rPr lang="ja-JP" altLang="en-US" sz="5400" b="1" dirty="0">
                <a:latin typeface="游ゴシック" panose="020B0400000000000000" pitchFamily="50" charset="-128"/>
                <a:ea typeface="游ゴシック" panose="020B0400000000000000" pitchFamily="50" charset="-128"/>
              </a:rPr>
              <a:t>・</a:t>
            </a:r>
            <a:r>
              <a:rPr lang="ja-JP" altLang="en-US" sz="5400" b="1" dirty="0">
                <a:solidFill>
                  <a:srgbClr val="FF0000"/>
                </a:solidFill>
                <a:latin typeface="游ゴシック" panose="020B0400000000000000" pitchFamily="50" charset="-128"/>
                <a:ea typeface="游ゴシック" panose="020B0400000000000000" pitchFamily="50" charset="-128"/>
              </a:rPr>
              <a:t>他の人々を救う</a:t>
            </a:r>
            <a:r>
              <a:rPr lang="ja-JP" altLang="en-US" sz="5400" b="1" dirty="0">
                <a:latin typeface="游ゴシック" panose="020B0400000000000000" pitchFamily="50" charset="-128"/>
                <a:ea typeface="游ゴシック" panose="020B0400000000000000" pitchFamily="50" charset="-128"/>
              </a:rPr>
              <a:t>ために</a:t>
            </a:r>
            <a:endParaRPr lang="en-US" altLang="ja-JP" sz="5400" b="1" dirty="0">
              <a:latin typeface="游ゴシック" panose="020B0400000000000000" pitchFamily="50" charset="-128"/>
              <a:ea typeface="游ゴシック" panose="020B0400000000000000" pitchFamily="50" charset="-128"/>
            </a:endParaRPr>
          </a:p>
          <a:p>
            <a:r>
              <a:rPr lang="ja-JP" altLang="en-US" sz="5400" b="1" dirty="0">
                <a:latin typeface="游ゴシック" panose="020B0400000000000000" pitchFamily="50" charset="-128"/>
                <a:ea typeface="游ゴシック" panose="020B0400000000000000" pitchFamily="50" charset="-128"/>
              </a:rPr>
              <a:t>　ふりむける</a:t>
            </a:r>
            <a:endParaRPr lang="ja-JP" altLang="en-US" sz="5400" b="1" dirty="0"/>
          </a:p>
        </p:txBody>
      </p:sp>
      <p:sp>
        <p:nvSpPr>
          <p:cNvPr id="4" name="角丸四角形 3"/>
          <p:cNvSpPr/>
          <p:nvPr/>
        </p:nvSpPr>
        <p:spPr>
          <a:xfrm>
            <a:off x="2178643" y="264589"/>
            <a:ext cx="4879457" cy="1148208"/>
          </a:xfrm>
          <a:prstGeom prst="roundRect">
            <a:avLst/>
          </a:prstGeom>
          <a:solidFill>
            <a:srgbClr val="FF7C8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7200" b="1" dirty="0">
                <a:solidFill>
                  <a:prstClr val="black"/>
                </a:solidFill>
                <a:latin typeface="游ゴシック" panose="020B0400000000000000" pitchFamily="50" charset="-128"/>
                <a:ea typeface="游ゴシック" panose="020B0400000000000000" pitchFamily="50" charset="-128"/>
              </a:rPr>
              <a:t>自力回向</a:t>
            </a:r>
          </a:p>
        </p:txBody>
      </p:sp>
    </p:spTree>
    <p:extLst>
      <p:ext uri="{BB962C8B-B14F-4D97-AF65-F5344CB8AC3E}">
        <p14:creationId xmlns:p14="http://schemas.microsoft.com/office/powerpoint/2010/main" val="112855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54737" y="1727832"/>
            <a:ext cx="8731942" cy="4408899"/>
          </a:xfrm>
          <a:prstGeom prst="rect">
            <a:avLst/>
          </a:prstGeom>
        </p:spPr>
        <p:txBody>
          <a:bodyPr wrap="square">
            <a:spAutoFit/>
          </a:bodyPr>
          <a:lstStyle/>
          <a:p>
            <a:r>
              <a:rPr lang="ja-JP" altLang="en-US" sz="5400" b="1" dirty="0">
                <a:solidFill>
                  <a:srgbClr val="000000"/>
                </a:solidFill>
                <a:latin typeface="游ゴシック" panose="020B0400000000000000" pitchFamily="50" charset="-128"/>
                <a:ea typeface="游ゴシック" panose="020B0400000000000000" pitchFamily="50" charset="-128"/>
              </a:rPr>
              <a:t>自ら修めた善を</a:t>
            </a:r>
            <a:r>
              <a:rPr lang="en-US" altLang="ja-JP" sz="5400" b="1" dirty="0">
                <a:solidFill>
                  <a:srgbClr val="000000"/>
                </a:solidFill>
                <a:latin typeface="游ゴシック" panose="020B0400000000000000" pitchFamily="50" charset="-128"/>
                <a:ea typeface="游ゴシック" panose="020B0400000000000000" pitchFamily="50" charset="-128"/>
              </a:rPr>
              <a:t>…</a:t>
            </a:r>
          </a:p>
          <a:p>
            <a:endParaRPr lang="en-US" altLang="ja-JP" sz="1050" b="1" dirty="0">
              <a:solidFill>
                <a:srgbClr val="000000"/>
              </a:solidFill>
              <a:latin typeface="游ゴシック" panose="020B0400000000000000" pitchFamily="50" charset="-128"/>
              <a:ea typeface="游ゴシック" panose="020B0400000000000000" pitchFamily="50" charset="-128"/>
            </a:endParaRPr>
          </a:p>
          <a:p>
            <a:r>
              <a:rPr lang="ja-JP" altLang="en-US" sz="5400" b="1" dirty="0">
                <a:solidFill>
                  <a:schemeClr val="bg1">
                    <a:lumMod val="75000"/>
                  </a:schemeClr>
                </a:solidFill>
                <a:latin typeface="游ゴシック" panose="020B0400000000000000" pitchFamily="50" charset="-128"/>
                <a:ea typeface="游ゴシック" panose="020B0400000000000000" pitchFamily="50" charset="-128"/>
              </a:rPr>
              <a:t>・自らのさとりのために</a:t>
            </a:r>
            <a:endParaRPr lang="en-US" altLang="ja-JP" sz="5400" b="1" dirty="0">
              <a:solidFill>
                <a:schemeClr val="bg1">
                  <a:lumMod val="75000"/>
                </a:schemeClr>
              </a:solidFill>
              <a:latin typeface="游ゴシック" panose="020B0400000000000000" pitchFamily="50" charset="-128"/>
              <a:ea typeface="游ゴシック" panose="020B0400000000000000" pitchFamily="50" charset="-128"/>
            </a:endParaRPr>
          </a:p>
          <a:p>
            <a:r>
              <a:rPr lang="ja-JP" altLang="en-US" sz="5400" b="1" dirty="0">
                <a:solidFill>
                  <a:schemeClr val="bg1">
                    <a:lumMod val="75000"/>
                  </a:schemeClr>
                </a:solidFill>
                <a:latin typeface="游ゴシック" panose="020B0400000000000000" pitchFamily="50" charset="-128"/>
                <a:ea typeface="游ゴシック" panose="020B0400000000000000" pitchFamily="50" charset="-128"/>
              </a:rPr>
              <a:t>　ふりむける</a:t>
            </a:r>
            <a:endParaRPr lang="en-US" altLang="ja-JP" sz="5400" b="1" dirty="0">
              <a:solidFill>
                <a:schemeClr val="bg1">
                  <a:lumMod val="75000"/>
                </a:schemeClr>
              </a:solidFill>
              <a:latin typeface="游ゴシック" panose="020B0400000000000000" pitchFamily="50" charset="-128"/>
              <a:ea typeface="游ゴシック" panose="020B0400000000000000" pitchFamily="50" charset="-128"/>
            </a:endParaRPr>
          </a:p>
          <a:p>
            <a:r>
              <a:rPr lang="ja-JP" altLang="en-US" sz="5400" b="1" dirty="0">
                <a:latin typeface="游ゴシック" panose="020B0400000000000000" pitchFamily="50" charset="-128"/>
                <a:ea typeface="游ゴシック" panose="020B0400000000000000" pitchFamily="50" charset="-128"/>
              </a:rPr>
              <a:t>・</a:t>
            </a:r>
            <a:r>
              <a:rPr lang="ja-JP" altLang="en-US" sz="5400" b="1" dirty="0">
                <a:solidFill>
                  <a:srgbClr val="FF0000"/>
                </a:solidFill>
                <a:latin typeface="游ゴシック" panose="020B0400000000000000" pitchFamily="50" charset="-128"/>
                <a:ea typeface="游ゴシック" panose="020B0400000000000000" pitchFamily="50" charset="-128"/>
              </a:rPr>
              <a:t>他の人々を救うために</a:t>
            </a:r>
            <a:endParaRPr lang="en-US" altLang="ja-JP" sz="5400" b="1" dirty="0">
              <a:solidFill>
                <a:srgbClr val="FF0000"/>
              </a:solidFill>
              <a:latin typeface="游ゴシック" panose="020B0400000000000000" pitchFamily="50" charset="-128"/>
              <a:ea typeface="游ゴシック" panose="020B0400000000000000" pitchFamily="50" charset="-128"/>
            </a:endParaRPr>
          </a:p>
          <a:p>
            <a:r>
              <a:rPr lang="ja-JP" altLang="en-US" sz="5400" b="1" dirty="0">
                <a:solidFill>
                  <a:srgbClr val="FF0000"/>
                </a:solidFill>
                <a:latin typeface="游ゴシック" panose="020B0400000000000000" pitchFamily="50" charset="-128"/>
                <a:ea typeface="游ゴシック" panose="020B0400000000000000" pitchFamily="50" charset="-128"/>
              </a:rPr>
              <a:t>　ふりむける</a:t>
            </a:r>
            <a:endParaRPr lang="ja-JP" altLang="en-US" sz="5400" b="1" dirty="0">
              <a:solidFill>
                <a:srgbClr val="FF0000"/>
              </a:solidFill>
            </a:endParaRPr>
          </a:p>
        </p:txBody>
      </p:sp>
      <p:sp>
        <p:nvSpPr>
          <p:cNvPr id="4" name="角丸四角形 3"/>
          <p:cNvSpPr/>
          <p:nvPr/>
        </p:nvSpPr>
        <p:spPr>
          <a:xfrm>
            <a:off x="2178643" y="264589"/>
            <a:ext cx="4879457" cy="1148208"/>
          </a:xfrm>
          <a:prstGeom prst="roundRect">
            <a:avLst/>
          </a:prstGeom>
          <a:solidFill>
            <a:srgbClr val="FF7C8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7200" b="1" dirty="0">
                <a:solidFill>
                  <a:prstClr val="black"/>
                </a:solidFill>
                <a:latin typeface="游ゴシック" panose="020B0400000000000000" pitchFamily="50" charset="-128"/>
                <a:ea typeface="游ゴシック" panose="020B0400000000000000" pitchFamily="50" charset="-128"/>
              </a:rPr>
              <a:t>自力回向</a:t>
            </a:r>
          </a:p>
        </p:txBody>
      </p:sp>
    </p:spTree>
    <p:extLst>
      <p:ext uri="{BB962C8B-B14F-4D97-AF65-F5344CB8AC3E}">
        <p14:creationId xmlns:p14="http://schemas.microsoft.com/office/powerpoint/2010/main" val="247476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54737" y="1727832"/>
            <a:ext cx="8731942" cy="2746906"/>
          </a:xfrm>
          <a:prstGeom prst="rect">
            <a:avLst/>
          </a:prstGeom>
        </p:spPr>
        <p:txBody>
          <a:bodyPr wrap="square">
            <a:spAutoFit/>
          </a:bodyPr>
          <a:lstStyle/>
          <a:p>
            <a:r>
              <a:rPr lang="ja-JP" altLang="en-US" sz="5400" b="1" dirty="0">
                <a:solidFill>
                  <a:srgbClr val="000000"/>
                </a:solidFill>
                <a:latin typeface="游ゴシック" panose="020B0400000000000000" pitchFamily="50" charset="-128"/>
                <a:ea typeface="游ゴシック" panose="020B0400000000000000" pitchFamily="50" charset="-128"/>
              </a:rPr>
              <a:t>自ら修めた善を</a:t>
            </a:r>
            <a:r>
              <a:rPr lang="en-US" altLang="ja-JP" sz="5400" b="1" dirty="0">
                <a:solidFill>
                  <a:srgbClr val="000000"/>
                </a:solidFill>
                <a:latin typeface="游ゴシック" panose="020B0400000000000000" pitchFamily="50" charset="-128"/>
                <a:ea typeface="游ゴシック" panose="020B0400000000000000" pitchFamily="50" charset="-128"/>
              </a:rPr>
              <a:t>…</a:t>
            </a:r>
          </a:p>
          <a:p>
            <a:endParaRPr lang="en-US" altLang="ja-JP" sz="1050" b="1" dirty="0">
              <a:solidFill>
                <a:srgbClr val="000000"/>
              </a:solidFill>
              <a:latin typeface="游ゴシック" panose="020B0400000000000000" pitchFamily="50" charset="-128"/>
              <a:ea typeface="游ゴシック" panose="020B0400000000000000" pitchFamily="50" charset="-128"/>
            </a:endParaRPr>
          </a:p>
          <a:p>
            <a:r>
              <a:rPr lang="ja-JP" altLang="en-US" sz="5400" b="1" dirty="0">
                <a:latin typeface="游ゴシック" panose="020B0400000000000000" pitchFamily="50" charset="-128"/>
                <a:ea typeface="游ゴシック" panose="020B0400000000000000" pitchFamily="50" charset="-128"/>
              </a:rPr>
              <a:t>・他の人々を救うために</a:t>
            </a:r>
            <a:endParaRPr lang="en-US" altLang="ja-JP" sz="5400" b="1" dirty="0">
              <a:latin typeface="游ゴシック" panose="020B0400000000000000" pitchFamily="50" charset="-128"/>
              <a:ea typeface="游ゴシック" panose="020B0400000000000000" pitchFamily="50" charset="-128"/>
            </a:endParaRPr>
          </a:p>
          <a:p>
            <a:r>
              <a:rPr lang="ja-JP" altLang="en-US" sz="5400" b="1" dirty="0">
                <a:latin typeface="游ゴシック" panose="020B0400000000000000" pitchFamily="50" charset="-128"/>
                <a:ea typeface="游ゴシック" panose="020B0400000000000000" pitchFamily="50" charset="-128"/>
              </a:rPr>
              <a:t>　ふりむける</a:t>
            </a:r>
            <a:endParaRPr lang="ja-JP" altLang="en-US" sz="5400" b="1" dirty="0"/>
          </a:p>
        </p:txBody>
      </p:sp>
      <p:sp>
        <p:nvSpPr>
          <p:cNvPr id="4" name="角丸四角形 3"/>
          <p:cNvSpPr/>
          <p:nvPr/>
        </p:nvSpPr>
        <p:spPr>
          <a:xfrm>
            <a:off x="2178643" y="264589"/>
            <a:ext cx="4879457" cy="1148208"/>
          </a:xfrm>
          <a:prstGeom prst="roundRect">
            <a:avLst/>
          </a:prstGeom>
          <a:solidFill>
            <a:srgbClr val="FF7C8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7200" b="1" dirty="0">
                <a:solidFill>
                  <a:prstClr val="black"/>
                </a:solidFill>
                <a:latin typeface="游ゴシック" panose="020B0400000000000000" pitchFamily="50" charset="-128"/>
                <a:ea typeface="游ゴシック" panose="020B0400000000000000" pitchFamily="50" charset="-128"/>
              </a:rPr>
              <a:t>自力回向</a:t>
            </a:r>
          </a:p>
        </p:txBody>
      </p:sp>
      <p:sp>
        <p:nvSpPr>
          <p:cNvPr id="5" name="テキスト ボックス 4"/>
          <p:cNvSpPr txBox="1"/>
          <p:nvPr/>
        </p:nvSpPr>
        <p:spPr>
          <a:xfrm>
            <a:off x="2820051" y="5303520"/>
            <a:ext cx="3596640" cy="1015663"/>
          </a:xfrm>
          <a:prstGeom prst="rect">
            <a:avLst/>
          </a:prstGeom>
          <a:solidFill>
            <a:srgbClr val="FFC000"/>
          </a:solidFill>
        </p:spPr>
        <p:txBody>
          <a:bodyPr wrap="square" rtlCol="0">
            <a:spAutoFit/>
          </a:bodyPr>
          <a:lstStyle/>
          <a:p>
            <a:pPr algn="ctr"/>
            <a:r>
              <a:rPr lang="ja-JP" altLang="en-US" sz="6000" b="1" dirty="0">
                <a:latin typeface="游ゴシック" panose="020B0400000000000000" pitchFamily="50" charset="-128"/>
                <a:ea typeface="游ゴシック" panose="020B0400000000000000" pitchFamily="50" charset="-128"/>
              </a:rPr>
              <a:t>追善供養</a:t>
            </a:r>
            <a:endParaRPr lang="ja-JP" altLang="en-US" sz="6000" b="1" dirty="0"/>
          </a:p>
        </p:txBody>
      </p:sp>
      <p:sp>
        <p:nvSpPr>
          <p:cNvPr id="2" name="下矢印 1"/>
          <p:cNvSpPr/>
          <p:nvPr/>
        </p:nvSpPr>
        <p:spPr>
          <a:xfrm>
            <a:off x="4161171" y="4503398"/>
            <a:ext cx="914400" cy="572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Tree>
    <p:extLst>
      <p:ext uri="{BB962C8B-B14F-4D97-AF65-F5344CB8AC3E}">
        <p14:creationId xmlns:p14="http://schemas.microsoft.com/office/powerpoint/2010/main" val="52317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54737" y="1727832"/>
            <a:ext cx="8731942" cy="2746906"/>
          </a:xfrm>
          <a:prstGeom prst="rect">
            <a:avLst/>
          </a:prstGeom>
        </p:spPr>
        <p:txBody>
          <a:bodyPr wrap="square">
            <a:spAutoFit/>
          </a:bodyPr>
          <a:lstStyle/>
          <a:p>
            <a:r>
              <a:rPr lang="ja-JP" altLang="en-US" sz="5400" b="1" dirty="0">
                <a:solidFill>
                  <a:srgbClr val="000000"/>
                </a:solidFill>
                <a:latin typeface="游ゴシック" panose="020B0400000000000000" pitchFamily="50" charset="-128"/>
                <a:ea typeface="游ゴシック" panose="020B0400000000000000" pitchFamily="50" charset="-128"/>
              </a:rPr>
              <a:t>自ら称えた</a:t>
            </a:r>
            <a:r>
              <a:rPr lang="ja-JP" altLang="en-US" sz="5400" b="1" dirty="0">
                <a:solidFill>
                  <a:srgbClr val="FF0000"/>
                </a:solidFill>
                <a:latin typeface="游ゴシック" panose="020B0400000000000000" pitchFamily="50" charset="-128"/>
                <a:ea typeface="游ゴシック" panose="020B0400000000000000" pitchFamily="50" charset="-128"/>
              </a:rPr>
              <a:t>念仏</a:t>
            </a:r>
            <a:r>
              <a:rPr lang="ja-JP" altLang="en-US" sz="5400" b="1" dirty="0">
                <a:solidFill>
                  <a:srgbClr val="000000"/>
                </a:solidFill>
                <a:latin typeface="游ゴシック" panose="020B0400000000000000" pitchFamily="50" charset="-128"/>
                <a:ea typeface="游ゴシック" panose="020B0400000000000000" pitchFamily="50" charset="-128"/>
              </a:rPr>
              <a:t>を</a:t>
            </a:r>
            <a:r>
              <a:rPr lang="en-US" altLang="ja-JP" sz="5400" b="1" dirty="0">
                <a:solidFill>
                  <a:srgbClr val="000000"/>
                </a:solidFill>
                <a:latin typeface="游ゴシック" panose="020B0400000000000000" pitchFamily="50" charset="-128"/>
                <a:ea typeface="游ゴシック" panose="020B0400000000000000" pitchFamily="50" charset="-128"/>
              </a:rPr>
              <a:t>…</a:t>
            </a:r>
          </a:p>
          <a:p>
            <a:endParaRPr lang="en-US" altLang="ja-JP" sz="1050" b="1" dirty="0">
              <a:solidFill>
                <a:srgbClr val="000000"/>
              </a:solidFill>
              <a:latin typeface="游ゴシック" panose="020B0400000000000000" pitchFamily="50" charset="-128"/>
              <a:ea typeface="游ゴシック" panose="020B0400000000000000" pitchFamily="50" charset="-128"/>
            </a:endParaRPr>
          </a:p>
          <a:p>
            <a:r>
              <a:rPr lang="ja-JP" altLang="en-US" sz="5400" b="1" dirty="0">
                <a:latin typeface="游ゴシック" panose="020B0400000000000000" pitchFamily="50" charset="-128"/>
                <a:ea typeface="游ゴシック" panose="020B0400000000000000" pitchFamily="50" charset="-128"/>
              </a:rPr>
              <a:t>・他の人々を救うために</a:t>
            </a:r>
            <a:endParaRPr lang="en-US" altLang="ja-JP" sz="5400" b="1" dirty="0">
              <a:latin typeface="游ゴシック" panose="020B0400000000000000" pitchFamily="50" charset="-128"/>
              <a:ea typeface="游ゴシック" panose="020B0400000000000000" pitchFamily="50" charset="-128"/>
            </a:endParaRPr>
          </a:p>
          <a:p>
            <a:r>
              <a:rPr lang="ja-JP" altLang="en-US" sz="5400" b="1" dirty="0">
                <a:latin typeface="游ゴシック" panose="020B0400000000000000" pitchFamily="50" charset="-128"/>
                <a:ea typeface="游ゴシック" panose="020B0400000000000000" pitchFamily="50" charset="-128"/>
              </a:rPr>
              <a:t>　ふりむける</a:t>
            </a:r>
            <a:endParaRPr lang="ja-JP" altLang="en-US" sz="5400" b="1" dirty="0"/>
          </a:p>
        </p:txBody>
      </p:sp>
      <p:sp>
        <p:nvSpPr>
          <p:cNvPr id="4" name="角丸四角形 3"/>
          <p:cNvSpPr/>
          <p:nvPr/>
        </p:nvSpPr>
        <p:spPr>
          <a:xfrm>
            <a:off x="2178643" y="264589"/>
            <a:ext cx="4879457" cy="1148208"/>
          </a:xfrm>
          <a:prstGeom prst="roundRect">
            <a:avLst/>
          </a:prstGeom>
          <a:solidFill>
            <a:schemeClr val="accent1">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7200" b="1" dirty="0">
                <a:solidFill>
                  <a:prstClr val="black"/>
                </a:solidFill>
                <a:latin typeface="游ゴシック" panose="020B0400000000000000" pitchFamily="50" charset="-128"/>
                <a:ea typeface="游ゴシック" panose="020B0400000000000000" pitchFamily="50" charset="-128"/>
              </a:rPr>
              <a:t>自力念仏</a:t>
            </a:r>
          </a:p>
        </p:txBody>
      </p:sp>
      <p:sp>
        <p:nvSpPr>
          <p:cNvPr id="5" name="テキスト ボックス 4"/>
          <p:cNvSpPr txBox="1"/>
          <p:nvPr/>
        </p:nvSpPr>
        <p:spPr>
          <a:xfrm>
            <a:off x="1803868" y="5449824"/>
            <a:ext cx="5629005" cy="1015663"/>
          </a:xfrm>
          <a:prstGeom prst="rect">
            <a:avLst/>
          </a:prstGeom>
          <a:solidFill>
            <a:srgbClr val="FFC000"/>
          </a:solidFill>
        </p:spPr>
        <p:txBody>
          <a:bodyPr wrap="square" rtlCol="0">
            <a:spAutoFit/>
          </a:bodyPr>
          <a:lstStyle/>
          <a:p>
            <a:pPr algn="ctr"/>
            <a:r>
              <a:rPr lang="ja-JP" altLang="en-US" sz="6000" b="1" dirty="0">
                <a:latin typeface="游ゴシック" panose="020B0400000000000000" pitchFamily="50" charset="-128"/>
                <a:ea typeface="游ゴシック" panose="020B0400000000000000" pitchFamily="50" charset="-128"/>
              </a:rPr>
              <a:t>追善供養の念仏</a:t>
            </a:r>
            <a:endParaRPr lang="ja-JP" altLang="en-US" sz="6000" b="1" dirty="0"/>
          </a:p>
        </p:txBody>
      </p:sp>
      <p:sp>
        <p:nvSpPr>
          <p:cNvPr id="2" name="下矢印 1"/>
          <p:cNvSpPr/>
          <p:nvPr/>
        </p:nvSpPr>
        <p:spPr>
          <a:xfrm>
            <a:off x="4161171" y="4503398"/>
            <a:ext cx="914400" cy="572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Tree>
    <p:extLst>
      <p:ext uri="{BB962C8B-B14F-4D97-AF65-F5344CB8AC3E}">
        <p14:creationId xmlns:p14="http://schemas.microsoft.com/office/powerpoint/2010/main" val="78416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242201" y="200290"/>
            <a:ext cx="1661993" cy="6407004"/>
          </a:xfrm>
          <a:prstGeom prst="rect">
            <a:avLst/>
          </a:prstGeom>
          <a:gradFill>
            <a:gsLst>
              <a:gs pos="0">
                <a:srgbClr val="00FFFF">
                  <a:tint val="66000"/>
                  <a:satMod val="160000"/>
                </a:srgbClr>
              </a:gs>
              <a:gs pos="50000">
                <a:srgbClr val="00FFFF">
                  <a:tint val="44500"/>
                  <a:satMod val="160000"/>
                </a:srgbClr>
              </a:gs>
              <a:gs pos="100000">
                <a:srgbClr val="00FFFF">
                  <a:tint val="23500"/>
                  <a:satMod val="160000"/>
                </a:srgbClr>
              </a:gs>
            </a:gsLst>
            <a:lin ang="16200000" scaled="1"/>
          </a:gradFill>
        </p:spPr>
        <p:txBody>
          <a:bodyPr vert="eaVert" wrap="square" rtlCol="0">
            <a:spAutoFit/>
          </a:bodyPr>
          <a:lstStyle/>
          <a:p>
            <a:r>
              <a:rPr lang="ja-JP" altLang="en-US" sz="4800" b="1" dirty="0">
                <a:latin typeface="游ゴシック" panose="020B0400000000000000" pitchFamily="50" charset="-128"/>
                <a:ea typeface="游ゴシック" panose="020B0400000000000000" pitchFamily="50" charset="-128"/>
              </a:rPr>
              <a:t>念仏を回向して</a:t>
            </a:r>
            <a:r>
              <a:rPr lang="ja-JP" altLang="en-US" sz="4800" b="1" dirty="0">
                <a:solidFill>
                  <a:srgbClr val="FF0000"/>
                </a:solidFill>
                <a:latin typeface="游ゴシック" panose="020B0400000000000000" pitchFamily="50" charset="-128"/>
                <a:ea typeface="游ゴシック" panose="020B0400000000000000" pitchFamily="50" charset="-128"/>
              </a:rPr>
              <a:t>父母をもたすけ候はめ</a:t>
            </a:r>
            <a:r>
              <a:rPr lang="ja-JP" altLang="en-US" sz="4800" b="1" dirty="0">
                <a:latin typeface="游ゴシック" panose="020B0400000000000000" pitchFamily="50" charset="-128"/>
                <a:ea typeface="游ゴシック" panose="020B0400000000000000" pitchFamily="50" charset="-128"/>
              </a:rPr>
              <a:t>。</a:t>
            </a:r>
            <a:endParaRPr lang="ja-JP" altLang="en-US" sz="4800" b="1" dirty="0">
              <a:solidFill>
                <a:prstClr val="black"/>
              </a:solidFill>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3797944" y="200290"/>
            <a:ext cx="3139321" cy="6407004"/>
          </a:xfrm>
          <a:prstGeom prst="rect">
            <a:avLst/>
          </a:prstGeom>
        </p:spPr>
        <p:txBody>
          <a:bodyPr vert="eaVert" wrap="square">
            <a:spAutoFit/>
          </a:bodyPr>
          <a:lstStyle/>
          <a:p>
            <a:r>
              <a:rPr lang="ja-JP" altLang="en-US" sz="4800" b="1" dirty="0">
                <a:latin typeface="游ゴシック" panose="020B0400000000000000" pitchFamily="50" charset="-128"/>
                <a:ea typeface="游ゴシック" panose="020B0400000000000000" pitchFamily="50" charset="-128"/>
              </a:rPr>
              <a:t>その功徳によって</a:t>
            </a:r>
            <a:r>
              <a:rPr lang="ja-JP" altLang="en-US" sz="4800" b="1" dirty="0">
                <a:solidFill>
                  <a:srgbClr val="FF0000"/>
                </a:solidFill>
                <a:latin typeface="游ゴシック" panose="020B0400000000000000" pitchFamily="50" charset="-128"/>
                <a:ea typeface="游ゴシック" panose="020B0400000000000000" pitchFamily="50" charset="-128"/>
              </a:rPr>
              <a:t>亡き父母を救いもしましょうが、念仏はそのようなものではありません</a:t>
            </a:r>
            <a:r>
              <a:rPr lang="ja-JP" altLang="en-US" sz="4800" b="1" dirty="0">
                <a:latin typeface="游ゴシック" panose="020B0400000000000000" pitchFamily="50" charset="-128"/>
                <a:ea typeface="游ゴシック" panose="020B0400000000000000" pitchFamily="50" charset="-128"/>
              </a:rPr>
              <a:t>。</a:t>
            </a:r>
            <a:endParaRPr lang="ja-JP" altLang="en-US" sz="4800" b="1" dirty="0">
              <a:solidFill>
                <a:prstClr val="black"/>
              </a:solidFill>
              <a:latin typeface="游ゴシック" panose="020B0400000000000000" pitchFamily="50" charset="-128"/>
              <a:ea typeface="游ゴシック" panose="020B0400000000000000" pitchFamily="50" charset="-128"/>
            </a:endParaRPr>
          </a:p>
        </p:txBody>
      </p:sp>
      <p:sp>
        <p:nvSpPr>
          <p:cNvPr id="2" name="下矢印 1"/>
          <p:cNvSpPr/>
          <p:nvPr/>
        </p:nvSpPr>
        <p:spPr>
          <a:xfrm rot="5400000">
            <a:off x="3133480" y="2145792"/>
            <a:ext cx="768096" cy="5608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3" name="テキスト ボックス 2"/>
          <p:cNvSpPr txBox="1"/>
          <p:nvPr/>
        </p:nvSpPr>
        <p:spPr>
          <a:xfrm>
            <a:off x="1237985" y="170972"/>
            <a:ext cx="1846659" cy="6436322"/>
          </a:xfrm>
          <a:prstGeom prst="rect">
            <a:avLst/>
          </a:prstGeom>
          <a:noFill/>
          <a:ln w="57150">
            <a:solidFill>
              <a:srgbClr val="FF3399"/>
            </a:solidFill>
          </a:ln>
        </p:spPr>
        <p:txBody>
          <a:bodyPr vert="eaVert" wrap="square" rtlCol="0">
            <a:spAutoFit/>
          </a:bodyPr>
          <a:lstStyle/>
          <a:p>
            <a:r>
              <a:rPr kumimoji="1" lang="ja-JP" altLang="en-US" sz="5400" b="1" dirty="0">
                <a:latin typeface="游ゴシック" panose="020B0400000000000000" pitchFamily="50" charset="-128"/>
                <a:ea typeface="游ゴシック" panose="020B0400000000000000" pitchFamily="50" charset="-128"/>
              </a:rPr>
              <a:t>念仏は自力回向の行ではない。</a:t>
            </a:r>
          </a:p>
        </p:txBody>
      </p:sp>
    </p:spTree>
    <p:extLst>
      <p:ext uri="{BB962C8B-B14F-4D97-AF65-F5344CB8AC3E}">
        <p14:creationId xmlns:p14="http://schemas.microsoft.com/office/powerpoint/2010/main" val="224375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233092" y="191603"/>
            <a:ext cx="3016210" cy="6264696"/>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18900000" scaled="1"/>
            <a:tileRect/>
          </a:gradFill>
        </p:spPr>
        <p:txBody>
          <a:bodyPr vert="eaVert" wrap="square" rtlCol="0">
            <a:spAutoFit/>
          </a:bodyPr>
          <a:lstStyle/>
          <a:p>
            <a:r>
              <a:rPr lang="ja-JP" altLang="en-US" sz="4000" b="1" dirty="0">
                <a:ea typeface="游ゴシック" panose="020B0400000000000000" pitchFamily="50" charset="-128"/>
              </a:rPr>
              <a:t>悪性さらにやめがたし</a:t>
            </a:r>
          </a:p>
          <a:p>
            <a:r>
              <a:rPr lang="ja-JP" altLang="en-US" sz="4000" b="1" dirty="0">
                <a:ea typeface="游ゴシック" panose="020B0400000000000000" pitchFamily="50" charset="-128"/>
              </a:rPr>
              <a:t>こころは蛇蝎のごとくなり</a:t>
            </a:r>
          </a:p>
          <a:p>
            <a:r>
              <a:rPr lang="ja-JP" altLang="en-US" sz="4000" b="1" dirty="0">
                <a:solidFill>
                  <a:srgbClr val="FF0000"/>
                </a:solidFill>
                <a:ea typeface="游ゴシック" panose="020B0400000000000000" pitchFamily="50" charset="-128"/>
              </a:rPr>
              <a:t>修善も雑毒</a:t>
            </a:r>
            <a:r>
              <a:rPr lang="ja-JP" altLang="en-US" sz="4000" b="1" dirty="0">
                <a:ea typeface="游ゴシック" panose="020B0400000000000000" pitchFamily="50" charset="-128"/>
              </a:rPr>
              <a:t>なる</a:t>
            </a:r>
            <a:r>
              <a:rPr lang="ja-JP" altLang="en-US" sz="4000" b="1" dirty="0" err="1">
                <a:ea typeface="游ゴシック" panose="020B0400000000000000" pitchFamily="50" charset="-128"/>
              </a:rPr>
              <a:t>ゆゑに</a:t>
            </a:r>
            <a:endParaRPr lang="ja-JP" altLang="en-US" sz="4000" b="1" dirty="0">
              <a:ea typeface="游ゴシック" panose="020B0400000000000000" pitchFamily="50" charset="-128"/>
            </a:endParaRPr>
          </a:p>
          <a:p>
            <a:r>
              <a:rPr lang="ja-JP" altLang="en-US" sz="4000" b="1" dirty="0">
                <a:solidFill>
                  <a:srgbClr val="FF0000"/>
                </a:solidFill>
                <a:ea typeface="游ゴシック" panose="020B0400000000000000" pitchFamily="50" charset="-128"/>
              </a:rPr>
              <a:t>虚仮の行</a:t>
            </a:r>
            <a:r>
              <a:rPr lang="ja-JP" altLang="en-US" sz="4000" b="1" dirty="0">
                <a:ea typeface="游ゴシック" panose="020B0400000000000000" pitchFamily="50" charset="-128"/>
              </a:rPr>
              <a:t>と</a:t>
            </a:r>
            <a:r>
              <a:rPr lang="ja-JP" altLang="en-US" sz="4000" b="1" dirty="0" err="1">
                <a:ea typeface="游ゴシック" panose="020B0400000000000000" pitchFamily="50" charset="-128"/>
              </a:rPr>
              <a:t>ぞ</a:t>
            </a:r>
            <a:r>
              <a:rPr lang="ja-JP" altLang="en-US" sz="4000" b="1" dirty="0">
                <a:ea typeface="游ゴシック" panose="020B0400000000000000" pitchFamily="50" charset="-128"/>
              </a:rPr>
              <a:t>なづけたる</a:t>
            </a:r>
            <a:endParaRPr lang="en-US" altLang="ja-JP" sz="4000" b="1" dirty="0">
              <a:ea typeface="游ゴシック" panose="020B0400000000000000" pitchFamily="50" charset="-128"/>
            </a:endParaRPr>
          </a:p>
          <a:p>
            <a:r>
              <a:rPr lang="ja-JP" altLang="en-US" sz="2400" b="1" dirty="0">
                <a:solidFill>
                  <a:prstClr val="black"/>
                </a:solidFill>
                <a:ea typeface="游ゴシック" panose="020B0400000000000000" pitchFamily="50" charset="-128"/>
              </a:rPr>
              <a:t>　　　　　　　　　　　　（註・六一七頁）</a:t>
            </a:r>
            <a:r>
              <a:rPr lang="ja-JP" altLang="en-US" sz="2000" b="1" dirty="0">
                <a:solidFill>
                  <a:prstClr val="black"/>
                </a:solidFill>
                <a:ea typeface="游ゴシック" panose="020B0400000000000000" pitchFamily="50" charset="-128"/>
              </a:rPr>
              <a:t>　　　　　　</a:t>
            </a:r>
            <a:r>
              <a:rPr lang="ja-JP" altLang="en-US" sz="2400" b="1" dirty="0">
                <a:solidFill>
                  <a:prstClr val="black"/>
                </a:solidFill>
                <a:ea typeface="游ゴシック" panose="020B0400000000000000" pitchFamily="50" charset="-128"/>
              </a:rPr>
              <a:t>　　　　　　　　　　　　　　</a:t>
            </a:r>
            <a:r>
              <a:rPr lang="ja-JP" altLang="en-US" sz="2000" b="1" dirty="0">
                <a:solidFill>
                  <a:prstClr val="black"/>
                </a:solidFill>
                <a:ea typeface="游ゴシック" panose="020B0400000000000000" pitchFamily="50" charset="-128"/>
              </a:rPr>
              <a:t>　　　　　　　　　　　　　</a:t>
            </a:r>
            <a:endParaRPr lang="en-US" altLang="ja-JP" sz="2000" b="1" dirty="0">
              <a:solidFill>
                <a:prstClr val="black"/>
              </a:solidFill>
              <a:ea typeface="游ゴシック" panose="020B0400000000000000" pitchFamily="50" charset="-128"/>
            </a:endParaRPr>
          </a:p>
        </p:txBody>
      </p:sp>
      <p:sp>
        <p:nvSpPr>
          <p:cNvPr id="3" name="テキスト ボックス 2"/>
          <p:cNvSpPr txBox="1"/>
          <p:nvPr/>
        </p:nvSpPr>
        <p:spPr>
          <a:xfrm>
            <a:off x="8359061" y="0"/>
            <a:ext cx="738664" cy="3523488"/>
          </a:xfrm>
          <a:prstGeom prst="rect">
            <a:avLst/>
          </a:prstGeom>
          <a:solidFill>
            <a:schemeClr val="accent4">
              <a:lumMod val="40000"/>
              <a:lumOff val="60000"/>
            </a:schemeClr>
          </a:solidFill>
          <a:ln w="38100">
            <a:solidFill>
              <a:srgbClr val="FF0000"/>
            </a:solidFill>
          </a:ln>
        </p:spPr>
        <p:txBody>
          <a:bodyPr vert="eaVert" wrap="square" rtlCol="0">
            <a:spAutoFit/>
          </a:bodyPr>
          <a:lstStyle/>
          <a:p>
            <a:pPr algn="ctr"/>
            <a:r>
              <a:rPr lang="en-US" altLang="ja-JP" sz="3600" b="1" dirty="0">
                <a:solidFill>
                  <a:prstClr val="black"/>
                </a:solidFill>
                <a:latin typeface="游ゴシック" panose="020B0400000000000000" pitchFamily="50" charset="-128"/>
                <a:ea typeface="游ゴシック" panose="020B0400000000000000" pitchFamily="50" charset="-128"/>
              </a:rPr>
              <a:t>『</a:t>
            </a:r>
            <a:r>
              <a:rPr lang="ja-JP" altLang="en-US" sz="3600" b="1" dirty="0">
                <a:solidFill>
                  <a:prstClr val="black"/>
                </a:solidFill>
                <a:latin typeface="游ゴシック" panose="020B0400000000000000" pitchFamily="50" charset="-128"/>
                <a:ea typeface="游ゴシック" panose="020B0400000000000000" pitchFamily="50" charset="-128"/>
              </a:rPr>
              <a:t>正像末和讃</a:t>
            </a:r>
            <a:r>
              <a:rPr lang="en-US" altLang="ja-JP" sz="3600" b="1" dirty="0">
                <a:solidFill>
                  <a:prstClr val="black"/>
                </a:solidFill>
                <a:latin typeface="游ゴシック" panose="020B0400000000000000" pitchFamily="50" charset="-128"/>
                <a:ea typeface="游ゴシック" panose="020B0400000000000000" pitchFamily="50" charset="-128"/>
              </a:rPr>
              <a:t>』</a:t>
            </a:r>
            <a:endParaRPr lang="ja-JP" altLang="en-US" sz="3600" b="1" dirty="0">
              <a:solidFill>
                <a:prstClr val="black"/>
              </a:solidFill>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432078" y="191603"/>
            <a:ext cx="4493538" cy="6407004"/>
          </a:xfrm>
          <a:prstGeom prst="rect">
            <a:avLst/>
          </a:prstGeom>
        </p:spPr>
        <p:txBody>
          <a:bodyPr vert="eaVert" wrap="square">
            <a:spAutoFit/>
          </a:bodyPr>
          <a:lstStyle/>
          <a:p>
            <a:r>
              <a:rPr lang="ja-JP" altLang="en-US" sz="3600" b="1" dirty="0">
                <a:latin typeface="游ゴシック" panose="020B0400000000000000" pitchFamily="50" charset="-128"/>
                <a:ea typeface="游ゴシック" panose="020B0400000000000000" pitchFamily="50" charset="-128"/>
              </a:rPr>
              <a:t>悪い本性を抑えることなどできるはずもない。その心はまるで蛇や</a:t>
            </a:r>
            <a:r>
              <a:rPr lang="ja-JP" altLang="en-US" sz="3600" b="1" dirty="0" err="1">
                <a:latin typeface="游ゴシック" panose="020B0400000000000000" pitchFamily="50" charset="-128"/>
                <a:ea typeface="游ゴシック" panose="020B0400000000000000" pitchFamily="50" charset="-128"/>
              </a:rPr>
              <a:t>さ</a:t>
            </a:r>
            <a:r>
              <a:rPr lang="ja-JP" altLang="en-US" sz="3600" b="1" dirty="0">
                <a:latin typeface="游ゴシック" panose="020B0400000000000000" pitchFamily="50" charset="-128"/>
                <a:ea typeface="游ゴシック" panose="020B0400000000000000" pitchFamily="50" charset="-128"/>
              </a:rPr>
              <a:t>そりのようであり、</a:t>
            </a:r>
            <a:r>
              <a:rPr lang="ja-JP" altLang="en-US" sz="3600" b="1" dirty="0">
                <a:solidFill>
                  <a:srgbClr val="FF0000"/>
                </a:solidFill>
                <a:latin typeface="游ゴシック" panose="020B0400000000000000" pitchFamily="50" charset="-128"/>
                <a:ea typeface="游ゴシック" panose="020B0400000000000000" pitchFamily="50" charset="-128"/>
              </a:rPr>
              <a:t>たとえ善い行いをしても、煩悩の毒がまじっている</a:t>
            </a:r>
            <a:r>
              <a:rPr lang="ja-JP" altLang="en-US" sz="3600" b="1" dirty="0">
                <a:latin typeface="游ゴシック" panose="020B0400000000000000" pitchFamily="50" charset="-128"/>
                <a:ea typeface="游ゴシック" panose="020B0400000000000000" pitchFamily="50" charset="-128"/>
              </a:rPr>
              <a:t>。だから、その行いが</a:t>
            </a:r>
            <a:r>
              <a:rPr lang="ja-JP" altLang="en-US" sz="3600" b="1" dirty="0">
                <a:solidFill>
                  <a:srgbClr val="FF0000"/>
                </a:solidFill>
                <a:latin typeface="游ゴシック" panose="020B0400000000000000" pitchFamily="50" charset="-128"/>
                <a:ea typeface="游ゴシック" panose="020B0400000000000000" pitchFamily="50" charset="-128"/>
              </a:rPr>
              <a:t>いつわりの行</a:t>
            </a:r>
            <a:r>
              <a:rPr lang="ja-JP" altLang="en-US" sz="3600" b="1" dirty="0">
                <a:latin typeface="游ゴシック" panose="020B0400000000000000" pitchFamily="50" charset="-128"/>
                <a:ea typeface="游ゴシック" panose="020B0400000000000000" pitchFamily="50" charset="-128"/>
              </a:rPr>
              <a:t>と呼ばれている。</a:t>
            </a:r>
            <a:endParaRPr lang="en-US" altLang="ja-JP" sz="3600" b="1" dirty="0">
              <a:latin typeface="游ゴシック" panose="020B0400000000000000" pitchFamily="50" charset="-128"/>
              <a:ea typeface="游ゴシック" panose="020B0400000000000000" pitchFamily="50" charset="-128"/>
            </a:endParaRPr>
          </a:p>
          <a:p>
            <a:r>
              <a:rPr lang="ja-JP" altLang="en-US" sz="2800" b="1" dirty="0">
                <a:solidFill>
                  <a:prstClr val="black"/>
                </a:solidFill>
                <a:ea typeface="游ゴシック" panose="020B0400000000000000" pitchFamily="50" charset="-128"/>
              </a:rPr>
              <a:t> 　　　　　　　　　　　（現代語訳）</a:t>
            </a:r>
            <a:endParaRPr lang="ja-JP" altLang="en-US" sz="28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1978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47233" y="1274807"/>
            <a:ext cx="7818703" cy="1754326"/>
          </a:xfrm>
          <a:prstGeom prst="rect">
            <a:avLst/>
          </a:prstGeom>
        </p:spPr>
        <p:txBody>
          <a:bodyPr wrap="square">
            <a:spAutoFit/>
          </a:bodyPr>
          <a:lstStyle/>
          <a:p>
            <a:r>
              <a:rPr lang="ja-JP" altLang="en-US" sz="5400" b="1" dirty="0">
                <a:solidFill>
                  <a:srgbClr val="000000"/>
                </a:solidFill>
                <a:latin typeface="游ゴシック" panose="020B0400000000000000" pitchFamily="50" charset="-128"/>
                <a:ea typeface="游ゴシック" panose="020B0400000000000000" pitchFamily="50" charset="-128"/>
              </a:rPr>
              <a:t>念仏を自らが修めた善として積み上げていく</a:t>
            </a:r>
            <a:endParaRPr lang="ja-JP" altLang="en-US" sz="5400" b="1" dirty="0"/>
          </a:p>
        </p:txBody>
      </p:sp>
      <p:sp>
        <p:nvSpPr>
          <p:cNvPr id="4" name="角丸四角形 3"/>
          <p:cNvSpPr/>
          <p:nvPr/>
        </p:nvSpPr>
        <p:spPr>
          <a:xfrm>
            <a:off x="1948904" y="196257"/>
            <a:ext cx="5244376" cy="978995"/>
          </a:xfrm>
          <a:prstGeom prst="roundRect">
            <a:avLst/>
          </a:prstGeom>
          <a:solidFill>
            <a:schemeClr val="accent5">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5400" b="1" dirty="0">
                <a:solidFill>
                  <a:prstClr val="black"/>
                </a:solidFill>
                <a:latin typeface="游ゴシック" panose="020B0400000000000000" pitchFamily="50" charset="-128"/>
                <a:ea typeface="游ゴシック" panose="020B0400000000000000" pitchFamily="50" charset="-128"/>
              </a:rPr>
              <a:t>自力回向の念仏</a:t>
            </a:r>
          </a:p>
        </p:txBody>
      </p:sp>
      <p:sp>
        <p:nvSpPr>
          <p:cNvPr id="5" name="テキスト ボックス 4"/>
          <p:cNvSpPr txBox="1"/>
          <p:nvPr/>
        </p:nvSpPr>
        <p:spPr>
          <a:xfrm>
            <a:off x="1032641" y="4082985"/>
            <a:ext cx="3393101" cy="923330"/>
          </a:xfrm>
          <a:prstGeom prst="rect">
            <a:avLst/>
          </a:prstGeom>
          <a:solidFill>
            <a:srgbClr val="FFC000"/>
          </a:solidFill>
        </p:spPr>
        <p:txBody>
          <a:bodyPr wrap="square" rtlCol="0">
            <a:spAutoFit/>
          </a:bodyPr>
          <a:lstStyle/>
          <a:p>
            <a:pPr algn="ctr"/>
            <a:r>
              <a:rPr lang="ja-JP" altLang="en-US" sz="5400" b="1" dirty="0">
                <a:latin typeface="游ゴシック" panose="020B0400000000000000" pitchFamily="50" charset="-128"/>
                <a:ea typeface="游ゴシック" panose="020B0400000000000000" pitchFamily="50" charset="-128"/>
              </a:rPr>
              <a:t>雑毒の善</a:t>
            </a:r>
            <a:endParaRPr lang="ja-JP" altLang="en-US" sz="5400" b="1" dirty="0"/>
          </a:p>
        </p:txBody>
      </p:sp>
      <p:sp>
        <p:nvSpPr>
          <p:cNvPr id="2" name="下矢印 1"/>
          <p:cNvSpPr/>
          <p:nvPr/>
        </p:nvSpPr>
        <p:spPr>
          <a:xfrm>
            <a:off x="4070311" y="3265060"/>
            <a:ext cx="914400" cy="572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6" name="テキスト ボックス 5"/>
          <p:cNvSpPr txBox="1"/>
          <p:nvPr/>
        </p:nvSpPr>
        <p:spPr>
          <a:xfrm>
            <a:off x="4716488" y="4073737"/>
            <a:ext cx="3393101" cy="923330"/>
          </a:xfrm>
          <a:prstGeom prst="rect">
            <a:avLst/>
          </a:prstGeom>
          <a:solidFill>
            <a:srgbClr val="FFC000"/>
          </a:solidFill>
        </p:spPr>
        <p:txBody>
          <a:bodyPr wrap="square" rtlCol="0">
            <a:spAutoFit/>
          </a:bodyPr>
          <a:lstStyle/>
          <a:p>
            <a:pPr algn="ctr"/>
            <a:r>
              <a:rPr lang="ja-JP" altLang="en-US" sz="5400" b="1" dirty="0">
                <a:latin typeface="游ゴシック" panose="020B0400000000000000" pitchFamily="50" charset="-128"/>
                <a:ea typeface="游ゴシック" panose="020B0400000000000000" pitchFamily="50" charset="-128"/>
              </a:rPr>
              <a:t>虚仮の行</a:t>
            </a:r>
            <a:endParaRPr lang="ja-JP" altLang="en-US" sz="5400" b="1" dirty="0"/>
          </a:p>
        </p:txBody>
      </p:sp>
      <p:sp>
        <p:nvSpPr>
          <p:cNvPr id="8" name="テキスト ボックス 7"/>
          <p:cNvSpPr txBox="1"/>
          <p:nvPr/>
        </p:nvSpPr>
        <p:spPr>
          <a:xfrm>
            <a:off x="624665" y="5408741"/>
            <a:ext cx="8183645" cy="830997"/>
          </a:xfrm>
          <a:prstGeom prst="rect">
            <a:avLst/>
          </a:prstGeom>
          <a:solidFill>
            <a:srgbClr val="D2F8FC"/>
          </a:solidFill>
        </p:spPr>
        <p:txBody>
          <a:bodyPr wrap="square" rtlCol="0">
            <a:spAutoFit/>
          </a:bodyPr>
          <a:lstStyle/>
          <a:p>
            <a:pPr algn="ctr"/>
            <a:r>
              <a:rPr lang="ja-JP" altLang="en-US" sz="4800" b="1" dirty="0">
                <a:solidFill>
                  <a:prstClr val="black"/>
                </a:solidFill>
                <a:latin typeface="游ゴシック" panose="020B0400000000000000" pitchFamily="50" charset="-128"/>
                <a:ea typeface="游ゴシック" panose="020B0400000000000000" pitchFamily="50" charset="-128"/>
              </a:rPr>
              <a:t>回向できるような善ではない</a:t>
            </a:r>
          </a:p>
        </p:txBody>
      </p:sp>
    </p:spTree>
    <p:extLst>
      <p:ext uri="{BB962C8B-B14F-4D97-AF65-F5344CB8AC3E}">
        <p14:creationId xmlns:p14="http://schemas.microsoft.com/office/powerpoint/2010/main" val="155548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2" grpId="0" animBg="1"/>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68742" y="755230"/>
            <a:ext cx="2529860" cy="1323439"/>
          </a:xfrm>
          <a:prstGeom prst="rect">
            <a:avLst/>
          </a:prstGeom>
        </p:spPr>
        <p:txBody>
          <a:bodyPr vert="horz" wrap="none">
            <a:spAutoFit/>
          </a:bodyPr>
          <a:lstStyle/>
          <a:p>
            <a:r>
              <a:rPr lang="ja-JP" altLang="en-US" sz="8000" b="1" dirty="0">
                <a:solidFill>
                  <a:srgbClr val="FF0000"/>
                </a:solidFill>
                <a:latin typeface="游ゴシック" panose="020B0400000000000000" pitchFamily="50" charset="-128"/>
                <a:ea typeface="游ゴシック" panose="020B0400000000000000" pitchFamily="50" charset="-128"/>
              </a:rPr>
              <a:t>孝 養</a:t>
            </a:r>
            <a:endParaRPr lang="ja-JP" altLang="en-US" sz="80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309254" y="2155890"/>
            <a:ext cx="8465619" cy="5262979"/>
          </a:xfrm>
          <a:prstGeom prst="rect">
            <a:avLst/>
          </a:prstGeom>
        </p:spPr>
        <p:txBody>
          <a:bodyPr vert="horz" wrap="square">
            <a:spAutoFit/>
          </a:bodyPr>
          <a:lstStyle/>
          <a:p>
            <a:pPr lvl="0"/>
            <a:r>
              <a:rPr lang="ja-JP" altLang="en-US" sz="6000" b="1" dirty="0">
                <a:solidFill>
                  <a:prstClr val="black"/>
                </a:solidFill>
                <a:latin typeface="游ゴシック" panose="020B0400000000000000" pitchFamily="50" charset="-128"/>
                <a:ea typeface="游ゴシック" panose="020B0400000000000000" pitchFamily="50" charset="-128"/>
              </a:rPr>
              <a:t>①孝行を尽くしてよく</a:t>
            </a:r>
            <a:endParaRPr lang="en-US" altLang="ja-JP" sz="6000" b="1" dirty="0">
              <a:solidFill>
                <a:prstClr val="black"/>
              </a:solidFill>
              <a:latin typeface="游ゴシック" panose="020B0400000000000000" pitchFamily="50" charset="-128"/>
              <a:ea typeface="游ゴシック" panose="020B0400000000000000" pitchFamily="50" charset="-128"/>
            </a:endParaRPr>
          </a:p>
          <a:p>
            <a:pPr lvl="0"/>
            <a:r>
              <a:rPr lang="ja-JP" altLang="en-US" sz="6000" b="1" dirty="0">
                <a:solidFill>
                  <a:prstClr val="black"/>
                </a:solidFill>
                <a:latin typeface="游ゴシック" panose="020B0400000000000000" pitchFamily="50" charset="-128"/>
                <a:ea typeface="游ゴシック" panose="020B0400000000000000" pitchFamily="50" charset="-128"/>
              </a:rPr>
              <a:t>　親を養うこと。</a:t>
            </a:r>
            <a:endParaRPr lang="en-US" altLang="ja-JP" sz="6000" b="1" dirty="0">
              <a:solidFill>
                <a:prstClr val="black"/>
              </a:solidFill>
              <a:latin typeface="游ゴシック" panose="020B0400000000000000" pitchFamily="50" charset="-128"/>
              <a:ea typeface="游ゴシック" panose="020B0400000000000000" pitchFamily="50" charset="-128"/>
            </a:endParaRPr>
          </a:p>
          <a:p>
            <a:pPr lvl="0"/>
            <a:endParaRPr lang="en-US" altLang="ja-JP" sz="3600" b="1" dirty="0">
              <a:solidFill>
                <a:prstClr val="black"/>
              </a:solidFill>
              <a:latin typeface="游ゴシック" panose="020B0400000000000000" pitchFamily="50" charset="-128"/>
              <a:ea typeface="游ゴシック" panose="020B0400000000000000" pitchFamily="50" charset="-128"/>
            </a:endParaRPr>
          </a:p>
          <a:p>
            <a:pPr lvl="0"/>
            <a:r>
              <a:rPr lang="ja-JP" altLang="en-US" sz="6000" b="1" dirty="0">
                <a:solidFill>
                  <a:prstClr val="black"/>
                </a:solidFill>
                <a:latin typeface="游ゴシック" panose="020B0400000000000000" pitchFamily="50" charset="-128"/>
                <a:ea typeface="游ゴシック" panose="020B0400000000000000" pitchFamily="50" charset="-128"/>
              </a:rPr>
              <a:t>②亡き親のために</a:t>
            </a:r>
            <a:endParaRPr lang="en-US" altLang="ja-JP" sz="6000" b="1" dirty="0">
              <a:solidFill>
                <a:prstClr val="black"/>
              </a:solidFill>
              <a:latin typeface="游ゴシック" panose="020B0400000000000000" pitchFamily="50" charset="-128"/>
              <a:ea typeface="游ゴシック" panose="020B0400000000000000" pitchFamily="50" charset="-128"/>
            </a:endParaRPr>
          </a:p>
          <a:p>
            <a:pPr lvl="0"/>
            <a:r>
              <a:rPr lang="ja-JP" altLang="en-US" sz="6000" b="1" dirty="0">
                <a:solidFill>
                  <a:prstClr val="black"/>
                </a:solidFill>
                <a:latin typeface="游ゴシック" panose="020B0400000000000000" pitchFamily="50" charset="-128"/>
                <a:ea typeface="游ゴシック" panose="020B0400000000000000" pitchFamily="50" charset="-128"/>
              </a:rPr>
              <a:t>　ねんごろに弔うこと。</a:t>
            </a:r>
            <a:endParaRPr lang="en-US" altLang="ja-JP" sz="6000" b="1" dirty="0">
              <a:solidFill>
                <a:prstClr val="black"/>
              </a:solidFill>
              <a:latin typeface="游ゴシック" panose="020B0400000000000000" pitchFamily="50" charset="-128"/>
              <a:ea typeface="游ゴシック" panose="020B0400000000000000" pitchFamily="50" charset="-128"/>
            </a:endParaRPr>
          </a:p>
          <a:p>
            <a:pPr lvl="0"/>
            <a:endParaRPr lang="ja-JP" altLang="en-US" sz="6000" b="1" dirty="0">
              <a:solidFill>
                <a:prstClr val="black"/>
              </a:solidFill>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520196" y="339453"/>
            <a:ext cx="2220480" cy="523220"/>
          </a:xfrm>
          <a:prstGeom prst="rect">
            <a:avLst/>
          </a:prstGeom>
          <a:noFill/>
        </p:spPr>
        <p:txBody>
          <a:bodyPr wrap="none" rtlCol="0">
            <a:spAutoFit/>
          </a:bodyPr>
          <a:lstStyle/>
          <a:p>
            <a:r>
              <a:rPr kumimoji="1" lang="ja-JP" altLang="en-US" sz="2800" b="1" dirty="0">
                <a:latin typeface="游ゴシック" panose="020B0400000000000000" pitchFamily="50" charset="-128"/>
                <a:ea typeface="游ゴシック" panose="020B0400000000000000" pitchFamily="50" charset="-128"/>
              </a:rPr>
              <a:t>きょう</a:t>
            </a:r>
            <a:r>
              <a:rPr lang="ja-JP" altLang="en-US" sz="2800" b="1" dirty="0"/>
              <a:t>　</a:t>
            </a:r>
            <a:r>
              <a:rPr kumimoji="1" lang="ja-JP" altLang="en-US" sz="2800" b="1" dirty="0">
                <a:latin typeface="游ゴシック" panose="020B0400000000000000" pitchFamily="50" charset="-128"/>
                <a:ea typeface="游ゴシック" panose="020B0400000000000000" pitchFamily="50" charset="-128"/>
              </a:rPr>
              <a:t>よう</a:t>
            </a:r>
          </a:p>
        </p:txBody>
      </p:sp>
      <p:sp>
        <p:nvSpPr>
          <p:cNvPr id="6" name="テキスト ボックス 5"/>
          <p:cNvSpPr txBox="1"/>
          <p:nvPr/>
        </p:nvSpPr>
        <p:spPr>
          <a:xfrm>
            <a:off x="4203510" y="678007"/>
            <a:ext cx="338554" cy="369332"/>
          </a:xfrm>
          <a:prstGeom prst="rect">
            <a:avLst/>
          </a:prstGeom>
          <a:noFill/>
        </p:spPr>
        <p:txBody>
          <a:bodyPr wrap="none" rtlCol="0">
            <a:spAutoFit/>
          </a:bodyPr>
          <a:lstStyle/>
          <a:p>
            <a:r>
              <a:rPr kumimoji="1" lang="ja-JP" altLang="en-US" b="1" dirty="0"/>
              <a:t>　</a:t>
            </a:r>
          </a:p>
        </p:txBody>
      </p:sp>
      <p:sp>
        <p:nvSpPr>
          <p:cNvPr id="2" name="等号 1"/>
          <p:cNvSpPr/>
          <p:nvPr/>
        </p:nvSpPr>
        <p:spPr>
          <a:xfrm>
            <a:off x="3499104" y="1099957"/>
            <a:ext cx="704406" cy="63398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
        <p:nvSpPr>
          <p:cNvPr id="7" name="テキスト ボックス 6"/>
          <p:cNvSpPr txBox="1"/>
          <p:nvPr/>
        </p:nvSpPr>
        <p:spPr>
          <a:xfrm>
            <a:off x="4542064" y="755229"/>
            <a:ext cx="2360863" cy="1323439"/>
          </a:xfrm>
          <a:prstGeom prst="rect">
            <a:avLst/>
          </a:prstGeom>
          <a:noFill/>
        </p:spPr>
        <p:txBody>
          <a:bodyPr wrap="square" rtlCol="0">
            <a:spAutoFit/>
          </a:bodyPr>
          <a:lstStyle/>
          <a:p>
            <a:r>
              <a:rPr kumimoji="1" lang="ja-JP" altLang="en-US" sz="8000" b="1" dirty="0">
                <a:latin typeface="游ゴシック" panose="020B0400000000000000" pitchFamily="50" charset="-128"/>
                <a:ea typeface="游ゴシック" panose="020B0400000000000000" pitchFamily="50" charset="-128"/>
              </a:rPr>
              <a:t>孝行</a:t>
            </a:r>
          </a:p>
        </p:txBody>
      </p:sp>
    </p:spTree>
    <p:extLst>
      <p:ext uri="{BB962C8B-B14F-4D97-AF65-F5344CB8AC3E}">
        <p14:creationId xmlns:p14="http://schemas.microsoft.com/office/powerpoint/2010/main" val="212343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上矢印 4"/>
          <p:cNvSpPr/>
          <p:nvPr/>
        </p:nvSpPr>
        <p:spPr>
          <a:xfrm>
            <a:off x="1328928" y="3452391"/>
            <a:ext cx="1011937" cy="1403509"/>
          </a:xfrm>
          <a:prstGeom prst="upArrow">
            <a:avLst/>
          </a:prstGeom>
          <a:solidFill>
            <a:srgbClr val="FF7C8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23" name="角丸四角形吹き出し 22"/>
          <p:cNvSpPr/>
          <p:nvPr/>
        </p:nvSpPr>
        <p:spPr>
          <a:xfrm>
            <a:off x="3094122" y="3313634"/>
            <a:ext cx="3735559" cy="984148"/>
          </a:xfrm>
          <a:prstGeom prst="wedgeRoundRectCallout">
            <a:avLst>
              <a:gd name="adj1" fmla="val 56093"/>
              <a:gd name="adj2" fmla="val 39711"/>
              <a:gd name="adj3" fmla="val 16667"/>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b="1" dirty="0">
                <a:ln>
                  <a:solidFill>
                    <a:schemeClr val="tx1"/>
                  </a:solidFill>
                </a:ln>
                <a:solidFill>
                  <a:schemeClr val="bg1"/>
                </a:solidFill>
              </a:rPr>
              <a:t>南無阿弥陀仏</a:t>
            </a:r>
          </a:p>
        </p:txBody>
      </p:sp>
      <p:sp>
        <p:nvSpPr>
          <p:cNvPr id="27" name="等号 26"/>
          <p:cNvSpPr/>
          <p:nvPr/>
        </p:nvSpPr>
        <p:spPr>
          <a:xfrm rot="5400000">
            <a:off x="5329169" y="4473802"/>
            <a:ext cx="860783" cy="650984"/>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black"/>
              </a:solidFill>
            </a:endParaRPr>
          </a:p>
        </p:txBody>
      </p:sp>
      <p:pic>
        <p:nvPicPr>
          <p:cNvPr id="16" name="図 15"/>
          <p:cNvPicPr>
            <a:picLocks noChangeAspect="1"/>
          </p:cNvPicPr>
          <p:nvPr/>
        </p:nvPicPr>
        <p:blipFill>
          <a:blip r:embed="rId3"/>
          <a:stretch>
            <a:fillRect/>
          </a:stretch>
        </p:blipFill>
        <p:spPr>
          <a:xfrm>
            <a:off x="569962" y="4980499"/>
            <a:ext cx="2815325" cy="1617958"/>
          </a:xfrm>
          <a:prstGeom prst="rect">
            <a:avLst/>
          </a:prstGeom>
        </p:spPr>
      </p:pic>
      <p:sp>
        <p:nvSpPr>
          <p:cNvPr id="21" name="上矢印 20"/>
          <p:cNvSpPr/>
          <p:nvPr/>
        </p:nvSpPr>
        <p:spPr>
          <a:xfrm rot="16200000">
            <a:off x="3680114" y="5174631"/>
            <a:ext cx="853671" cy="1133306"/>
          </a:xfrm>
          <a:prstGeom prst="up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9" name="雲形吹き出し 8"/>
          <p:cNvSpPr/>
          <p:nvPr/>
        </p:nvSpPr>
        <p:spPr>
          <a:xfrm>
            <a:off x="4919020" y="475489"/>
            <a:ext cx="3821321" cy="2459817"/>
          </a:xfrm>
          <a:prstGeom prst="cloudCallout">
            <a:avLst>
              <a:gd name="adj1" fmla="val 9827"/>
              <a:gd name="adj2" fmla="val 9158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pic>
        <p:nvPicPr>
          <p:cNvPr id="6" name="図 5"/>
          <p:cNvPicPr>
            <a:picLocks noChangeAspect="1"/>
          </p:cNvPicPr>
          <p:nvPr/>
        </p:nvPicPr>
        <p:blipFill rotWithShape="1">
          <a:blip r:embed="rId3"/>
          <a:srcRect r="3310" b="4245"/>
          <a:stretch/>
        </p:blipFill>
        <p:spPr>
          <a:xfrm>
            <a:off x="5643678" y="1011936"/>
            <a:ext cx="2276836" cy="1295835"/>
          </a:xfrm>
          <a:prstGeom prst="rect">
            <a:avLst/>
          </a:prstGeom>
        </p:spPr>
      </p:pic>
      <p:sp>
        <p:nvSpPr>
          <p:cNvPr id="38" name="円/楕円 37"/>
          <p:cNvSpPr/>
          <p:nvPr/>
        </p:nvSpPr>
        <p:spPr>
          <a:xfrm>
            <a:off x="4807148" y="5271446"/>
            <a:ext cx="1904826" cy="939674"/>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0" dirty="0">
                <a:ln>
                  <a:solidFill>
                    <a:schemeClr val="tx1"/>
                  </a:solidFill>
                </a:ln>
                <a:solidFill>
                  <a:prstClr val="white"/>
                </a:solidFill>
              </a:rPr>
              <a:t>善</a:t>
            </a:r>
          </a:p>
        </p:txBody>
      </p:sp>
      <p:sp>
        <p:nvSpPr>
          <p:cNvPr id="3" name="乗算記号 2"/>
          <p:cNvSpPr/>
          <p:nvPr/>
        </p:nvSpPr>
        <p:spPr>
          <a:xfrm>
            <a:off x="4792310" y="4806233"/>
            <a:ext cx="1919664" cy="179222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3540296" y="2680117"/>
            <a:ext cx="2182939" cy="633988"/>
          </a:xfrm>
          <a:prstGeom prst="roundRect">
            <a:avLst/>
          </a:prstGeom>
          <a:solidFill>
            <a:schemeClr val="accent5">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3600" b="1" dirty="0">
                <a:solidFill>
                  <a:prstClr val="black"/>
                </a:solidFill>
                <a:latin typeface="游ゴシック" panose="020B0400000000000000" pitchFamily="50" charset="-128"/>
                <a:ea typeface="游ゴシック" panose="020B0400000000000000" pitchFamily="50" charset="-128"/>
              </a:rPr>
              <a:t>自力念仏</a:t>
            </a:r>
          </a:p>
        </p:txBody>
      </p:sp>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664" y="900438"/>
            <a:ext cx="1439692" cy="2272229"/>
          </a:xfrm>
          <a:prstGeom prst="rect">
            <a:avLst/>
          </a:prstGeom>
          <a:effectLst>
            <a:glow rad="228600">
              <a:schemeClr val="accent4">
                <a:satMod val="175000"/>
                <a:alpha val="40000"/>
              </a:schemeClr>
            </a:glow>
          </a:effectLst>
        </p:spPr>
      </p:pic>
      <p:pic>
        <p:nvPicPr>
          <p:cNvPr id="19" name="図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0880" y="900438"/>
            <a:ext cx="1439692" cy="2272230"/>
          </a:xfrm>
          <a:prstGeom prst="rect">
            <a:avLst/>
          </a:prstGeom>
          <a:effectLst>
            <a:glow rad="228600">
              <a:schemeClr val="accent4">
                <a:satMod val="175000"/>
                <a:alpha val="40000"/>
              </a:schemeClr>
            </a:glow>
          </a:effectLst>
        </p:spPr>
      </p:pic>
      <p:pic>
        <p:nvPicPr>
          <p:cNvPr id="15" name="図 1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7045764" y="3520298"/>
            <a:ext cx="1634940" cy="3323855"/>
          </a:xfrm>
          <a:prstGeom prst="rect">
            <a:avLst/>
          </a:prstGeom>
        </p:spPr>
      </p:pic>
    </p:spTree>
    <p:extLst>
      <p:ext uri="{BB962C8B-B14F-4D97-AF65-F5344CB8AC3E}">
        <p14:creationId xmlns:p14="http://schemas.microsoft.com/office/powerpoint/2010/main" val="343624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484" y="-412957"/>
            <a:ext cx="9497961" cy="12663946"/>
          </a:xfrm>
          <a:prstGeom prst="rect">
            <a:avLst/>
          </a:prstGeom>
        </p:spPr>
      </p:pic>
      <p:sp>
        <p:nvSpPr>
          <p:cNvPr id="4" name="タイトル 1"/>
          <p:cNvSpPr txBox="1">
            <a:spLocks/>
          </p:cNvSpPr>
          <p:nvPr/>
        </p:nvSpPr>
        <p:spPr>
          <a:xfrm>
            <a:off x="3089228" y="355896"/>
            <a:ext cx="5508104" cy="6741368"/>
          </a:xfrm>
          <a:prstGeom prst="rect">
            <a:avLst/>
          </a:prstGeom>
          <a:noFill/>
          <a:effectLst>
            <a:glow rad="127000">
              <a:schemeClr val="accent1"/>
            </a:glow>
          </a:effectLst>
        </p:spPr>
        <p:txBody>
          <a:bodyPr vert="eaVe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b="1" dirty="0">
              <a:solidFill>
                <a:prstClr val="white"/>
              </a:solidFill>
              <a:effectLst>
                <a:glow rad="228600">
                  <a:prstClr val="black"/>
                </a:glow>
              </a:effectLst>
              <a:ea typeface="游ゴシック" panose="020B0400000000000000" pitchFamily="50" charset="-128"/>
            </a:endParaRPr>
          </a:p>
          <a:p>
            <a:pPr algn="l"/>
            <a:r>
              <a:rPr lang="ja-JP" altLang="en-US" sz="4000" b="1" dirty="0">
                <a:solidFill>
                  <a:prstClr val="white"/>
                </a:solidFill>
                <a:effectLst>
                  <a:glow rad="228600">
                    <a:prstClr val="black"/>
                  </a:glow>
                </a:effectLst>
                <a:ea typeface="游ゴシック" panose="020B0400000000000000" pitchFamily="50" charset="-128"/>
              </a:rPr>
              <a:t>われ称え</a:t>
            </a:r>
            <a:endParaRPr lang="en-US" altLang="ja-JP" sz="4000" b="1" dirty="0">
              <a:solidFill>
                <a:prstClr val="white"/>
              </a:solidFill>
              <a:effectLst>
                <a:glow rad="228600">
                  <a:prstClr val="black"/>
                </a:glow>
              </a:effectLst>
              <a:ea typeface="游ゴシック" panose="020B0400000000000000" pitchFamily="50" charset="-128"/>
            </a:endParaRPr>
          </a:p>
          <a:p>
            <a:pPr algn="l"/>
            <a:endParaRPr lang="en-US" altLang="ja-JP" sz="4000" b="1" dirty="0">
              <a:solidFill>
                <a:prstClr val="white"/>
              </a:solidFill>
              <a:effectLst>
                <a:glow rad="228600">
                  <a:prstClr val="black"/>
                </a:glow>
              </a:effectLst>
              <a:ea typeface="游ゴシック" panose="020B0400000000000000" pitchFamily="50" charset="-128"/>
            </a:endParaRPr>
          </a:p>
          <a:p>
            <a:pPr algn="l"/>
            <a:r>
              <a:rPr lang="ja-JP" altLang="en-US" sz="4000" b="1" dirty="0">
                <a:solidFill>
                  <a:prstClr val="white"/>
                </a:solidFill>
                <a:effectLst>
                  <a:glow rad="228600">
                    <a:prstClr val="black"/>
                  </a:glow>
                </a:effectLst>
                <a:ea typeface="游ゴシック" panose="020B0400000000000000" pitchFamily="50" charset="-128"/>
              </a:rPr>
              <a:t>われ聞くなれ</a:t>
            </a:r>
            <a:r>
              <a:rPr lang="ja-JP" altLang="en-US" sz="4000" b="1" dirty="0" err="1">
                <a:solidFill>
                  <a:prstClr val="white"/>
                </a:solidFill>
                <a:effectLst>
                  <a:glow rad="228600">
                    <a:prstClr val="black"/>
                  </a:glow>
                </a:effectLst>
                <a:ea typeface="游ゴシック" panose="020B0400000000000000" pitchFamily="50" charset="-128"/>
              </a:rPr>
              <a:t>ど</a:t>
            </a:r>
            <a:endParaRPr lang="en-US" altLang="ja-JP" sz="4000" b="1" dirty="0">
              <a:solidFill>
                <a:prstClr val="white"/>
              </a:solidFill>
              <a:effectLst>
                <a:glow rad="228600">
                  <a:prstClr val="black"/>
                </a:glow>
              </a:effectLst>
              <a:ea typeface="游ゴシック" panose="020B0400000000000000" pitchFamily="50" charset="-128"/>
            </a:endParaRPr>
          </a:p>
          <a:p>
            <a:pPr algn="l"/>
            <a:endParaRPr lang="en-US" altLang="ja-JP" sz="4000" b="1" dirty="0">
              <a:solidFill>
                <a:prstClr val="white"/>
              </a:solidFill>
              <a:effectLst>
                <a:glow rad="228600">
                  <a:prstClr val="black"/>
                </a:glow>
              </a:effectLst>
              <a:ea typeface="游ゴシック" panose="020B0400000000000000" pitchFamily="50" charset="-128"/>
            </a:endParaRPr>
          </a:p>
          <a:p>
            <a:pPr algn="l"/>
            <a:r>
              <a:rPr lang="ja-JP" altLang="en-US" sz="4000" b="1" dirty="0">
                <a:solidFill>
                  <a:prstClr val="white"/>
                </a:solidFill>
                <a:effectLst>
                  <a:glow rad="228600">
                    <a:prstClr val="black"/>
                  </a:glow>
                </a:effectLst>
                <a:ea typeface="游ゴシック" panose="020B0400000000000000" pitchFamily="50" charset="-128"/>
              </a:rPr>
              <a:t>南無阿弥陀</a:t>
            </a:r>
            <a:endParaRPr lang="en-US" altLang="ja-JP" sz="4000" b="1" dirty="0">
              <a:solidFill>
                <a:prstClr val="white"/>
              </a:solidFill>
              <a:effectLst>
                <a:glow rad="228600">
                  <a:prstClr val="black"/>
                </a:glow>
              </a:effectLst>
              <a:ea typeface="游ゴシック" panose="020B0400000000000000" pitchFamily="50" charset="-128"/>
            </a:endParaRPr>
          </a:p>
          <a:p>
            <a:pPr algn="l"/>
            <a:endParaRPr lang="en-US" altLang="ja-JP" sz="4000" b="1" dirty="0">
              <a:solidFill>
                <a:prstClr val="white"/>
              </a:solidFill>
              <a:effectLst>
                <a:glow rad="228600">
                  <a:prstClr val="black"/>
                </a:glow>
              </a:effectLst>
              <a:ea typeface="游ゴシック" panose="020B0400000000000000" pitchFamily="50" charset="-128"/>
            </a:endParaRPr>
          </a:p>
          <a:p>
            <a:pPr algn="l"/>
            <a:r>
              <a:rPr lang="ja-JP" altLang="en-US" sz="4000" b="1" dirty="0">
                <a:solidFill>
                  <a:prstClr val="white"/>
                </a:solidFill>
                <a:effectLst>
                  <a:glow rad="228600">
                    <a:prstClr val="black"/>
                  </a:glow>
                </a:effectLst>
                <a:ea typeface="游ゴシック" panose="020B0400000000000000" pitchFamily="50" charset="-128"/>
              </a:rPr>
              <a:t>つれてゆく</a:t>
            </a:r>
            <a:r>
              <a:rPr lang="ja-JP" altLang="en-US" sz="4000" b="1" dirty="0" err="1">
                <a:solidFill>
                  <a:prstClr val="white"/>
                </a:solidFill>
                <a:effectLst>
                  <a:glow rad="228600">
                    <a:prstClr val="black"/>
                  </a:glow>
                </a:effectLst>
                <a:ea typeface="游ゴシック" panose="020B0400000000000000" pitchFamily="50" charset="-128"/>
              </a:rPr>
              <a:t>ぞの</a:t>
            </a:r>
            <a:endParaRPr lang="en-US" altLang="ja-JP" sz="4000" b="1" dirty="0">
              <a:solidFill>
                <a:prstClr val="white"/>
              </a:solidFill>
              <a:effectLst>
                <a:glow rad="228600">
                  <a:prstClr val="black"/>
                </a:glow>
              </a:effectLst>
              <a:ea typeface="游ゴシック" panose="020B0400000000000000" pitchFamily="50" charset="-128"/>
            </a:endParaRPr>
          </a:p>
          <a:p>
            <a:pPr algn="l"/>
            <a:endParaRPr lang="en-US" altLang="ja-JP" sz="4000" b="1" dirty="0">
              <a:solidFill>
                <a:prstClr val="white"/>
              </a:solidFill>
              <a:effectLst>
                <a:glow rad="228600">
                  <a:prstClr val="black"/>
                </a:glow>
              </a:effectLst>
              <a:ea typeface="游ゴシック" panose="020B0400000000000000" pitchFamily="50" charset="-128"/>
            </a:endParaRPr>
          </a:p>
          <a:p>
            <a:pPr algn="l"/>
            <a:r>
              <a:rPr lang="ja-JP" altLang="en-US" sz="4000" b="1" dirty="0">
                <a:solidFill>
                  <a:prstClr val="white"/>
                </a:solidFill>
                <a:effectLst>
                  <a:glow rad="228600">
                    <a:prstClr val="black"/>
                  </a:glow>
                </a:effectLst>
                <a:ea typeface="游ゴシック" panose="020B0400000000000000" pitchFamily="50" charset="-128"/>
              </a:rPr>
              <a:t>親のよび声</a:t>
            </a:r>
            <a:endParaRPr lang="en-US" altLang="ja-JP" sz="4000" b="1" dirty="0">
              <a:solidFill>
                <a:prstClr val="white"/>
              </a:solidFill>
              <a:effectLst>
                <a:glow rad="228600">
                  <a:prstClr val="black"/>
                </a:glow>
              </a:effectLst>
              <a:ea typeface="游ゴシック" panose="020B0400000000000000" pitchFamily="50" charset="-128"/>
            </a:endParaRPr>
          </a:p>
          <a:p>
            <a:pPr algn="l"/>
            <a:endParaRPr lang="en-US" altLang="ja-JP" sz="4000" b="1" dirty="0">
              <a:solidFill>
                <a:prstClr val="white"/>
              </a:solidFill>
              <a:effectLst>
                <a:glow rad="228600">
                  <a:prstClr val="black"/>
                </a:glow>
              </a:effectLst>
              <a:ea typeface="游ゴシック" panose="020B0400000000000000" pitchFamily="50" charset="-128"/>
            </a:endParaRPr>
          </a:p>
          <a:p>
            <a:pPr algn="l"/>
            <a:r>
              <a:rPr lang="ja-JP" altLang="en-US" b="1" dirty="0">
                <a:solidFill>
                  <a:prstClr val="white"/>
                </a:solidFill>
                <a:effectLst>
                  <a:glow rad="228600">
                    <a:prstClr val="black"/>
                  </a:glow>
                </a:effectLst>
                <a:ea typeface="游ゴシック" panose="020B0400000000000000" pitchFamily="50" charset="-128"/>
              </a:rPr>
              <a:t>　　　　　</a:t>
            </a:r>
            <a:r>
              <a:rPr lang="ja-JP" altLang="en-US" sz="3600" b="1" dirty="0">
                <a:solidFill>
                  <a:prstClr val="white"/>
                </a:solidFill>
                <a:effectLst>
                  <a:glow rad="228600">
                    <a:prstClr val="black"/>
                  </a:glow>
                </a:effectLst>
                <a:ea typeface="游ゴシック" panose="020B0400000000000000" pitchFamily="50" charset="-128"/>
              </a:rPr>
              <a:t>（原口針水）</a:t>
            </a:r>
            <a:endParaRPr lang="en-US" altLang="ja-JP" sz="3600" b="1" dirty="0">
              <a:solidFill>
                <a:prstClr val="white"/>
              </a:solidFill>
              <a:effectLst>
                <a:glow rad="228600">
                  <a:prstClr val="black"/>
                </a:glow>
              </a:effectLst>
              <a:ea typeface="游ゴシック" panose="020B0400000000000000" pitchFamily="50" charset="-128"/>
            </a:endParaRPr>
          </a:p>
          <a:p>
            <a:pPr algn="l"/>
            <a:endParaRPr lang="ja-JP" altLang="en-US" sz="6000" b="1" dirty="0">
              <a:solidFill>
                <a:prstClr val="white"/>
              </a:solidFill>
              <a:effectLst>
                <a:glow rad="228600">
                  <a:prstClr val="black"/>
                </a:glow>
              </a:effectLst>
              <a:ea typeface="游ゴシック" panose="020B0400000000000000" pitchFamily="50" charset="-128"/>
            </a:endParaRPr>
          </a:p>
        </p:txBody>
      </p:sp>
    </p:spTree>
    <p:extLst>
      <p:ext uri="{BB962C8B-B14F-4D97-AF65-F5344CB8AC3E}">
        <p14:creationId xmlns:p14="http://schemas.microsoft.com/office/powerpoint/2010/main" val="51110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fade">
                                      <p:cBhvr>
                                        <p:cTn id="27" dur="500"/>
                                        <p:tgtEl>
                                          <p:spTgt spid="4">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1" end="11"/>
                                            </p:txEl>
                                          </p:spTgt>
                                        </p:tgtEl>
                                        <p:attrNameLst>
                                          <p:attrName>style.visibility</p:attrName>
                                        </p:attrNameLst>
                                      </p:cBhvr>
                                      <p:to>
                                        <p:strVal val="visible"/>
                                      </p:to>
                                    </p:set>
                                    <p:animEffect transition="in" filter="fade">
                                      <p:cBhvr>
                                        <p:cTn id="3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449313" y="573024"/>
            <a:ext cx="3262432" cy="5967984"/>
          </a:xfrm>
          <a:prstGeom prst="rect">
            <a:avLst/>
          </a:prstGeom>
          <a:noFill/>
          <a:effectLst>
            <a:glow rad="127000">
              <a:srgbClr val="FFFF00"/>
            </a:glow>
            <a:softEdge rad="63500"/>
          </a:effectLst>
        </p:spPr>
        <p:txBody>
          <a:bodyPr vert="eaVert" wrap="square" rtlCol="0">
            <a:spAutoFit/>
          </a:bodyPr>
          <a:lstStyle/>
          <a:p>
            <a:endParaRPr lang="en-US" altLang="ja-JP" sz="4000" b="1" dirty="0">
              <a:ln w="0">
                <a:noFill/>
              </a:ln>
              <a:effectLst>
                <a:glow>
                  <a:prstClr val="black"/>
                </a:glow>
              </a:effectLst>
              <a:latin typeface="游ゴシック" panose="020B0400000000000000" pitchFamily="50" charset="-128"/>
              <a:ea typeface="游ゴシック" panose="020B0400000000000000" pitchFamily="50" charset="-128"/>
            </a:endParaRPr>
          </a:p>
          <a:p>
            <a:r>
              <a:rPr lang="ja-JP" altLang="en-US" sz="4000" b="1" dirty="0">
                <a:ln w="0">
                  <a:noFill/>
                </a:ln>
                <a:effectLst>
                  <a:glow>
                    <a:prstClr val="black"/>
                  </a:glow>
                </a:effectLst>
                <a:latin typeface="游ゴシック" panose="020B0400000000000000" pitchFamily="50" charset="-128"/>
                <a:ea typeface="游ゴシック" panose="020B0400000000000000" pitchFamily="50" charset="-128"/>
              </a:rPr>
              <a:t>「帰命（南無）」とは、わたしを招き、</a:t>
            </a:r>
            <a:r>
              <a:rPr lang="ja-JP" altLang="en-US" sz="4000" b="1" dirty="0" err="1">
                <a:ln w="0">
                  <a:noFill/>
                </a:ln>
                <a:effectLst>
                  <a:glow>
                    <a:prstClr val="black"/>
                  </a:glow>
                </a:effectLst>
                <a:latin typeface="游ゴシック" panose="020B0400000000000000" pitchFamily="50" charset="-128"/>
                <a:ea typeface="游ゴシック" panose="020B0400000000000000" pitchFamily="50" charset="-128"/>
              </a:rPr>
              <a:t>喚び</a:t>
            </a:r>
            <a:r>
              <a:rPr lang="ja-JP" altLang="en-US" sz="4000" b="1" dirty="0">
                <a:ln w="0">
                  <a:noFill/>
                </a:ln>
                <a:effectLst>
                  <a:glow>
                    <a:prstClr val="black"/>
                  </a:glow>
                </a:effectLst>
                <a:latin typeface="游ゴシック" panose="020B0400000000000000" pitchFamily="50" charset="-128"/>
                <a:ea typeface="游ゴシック" panose="020B0400000000000000" pitchFamily="50" charset="-128"/>
              </a:rPr>
              <a:t>続けておられる如来の本願の仰せである。</a:t>
            </a:r>
            <a:endParaRPr lang="en-US" altLang="ja-JP" sz="6600" b="1" dirty="0">
              <a:ln w="0">
                <a:noFill/>
              </a:ln>
              <a:solidFill>
                <a:prstClr val="white"/>
              </a:solidFill>
              <a:effectLst>
                <a:glow rad="228600">
                  <a:prstClr val="black"/>
                </a:glow>
              </a:effectLst>
              <a:latin typeface="游ゴシック" panose="020B0400000000000000" pitchFamily="50" charset="-128"/>
              <a:ea typeface="游ゴシック" panose="020B0400000000000000" pitchFamily="50" charset="-128"/>
            </a:endParaRPr>
          </a:p>
        </p:txBody>
      </p:sp>
      <p:sp>
        <p:nvSpPr>
          <p:cNvPr id="2" name="角丸四角形吹き出し 1"/>
          <p:cNvSpPr/>
          <p:nvPr/>
        </p:nvSpPr>
        <p:spPr>
          <a:xfrm>
            <a:off x="3488450" y="585216"/>
            <a:ext cx="2400751" cy="5583936"/>
          </a:xfrm>
          <a:prstGeom prst="wedgeRoundRectCallout">
            <a:avLst>
              <a:gd name="adj1" fmla="val 86308"/>
              <a:gd name="adj2" fmla="val 18708"/>
              <a:gd name="adj3" fmla="val 16667"/>
            </a:avLst>
          </a:prstGeom>
          <a:solidFill>
            <a:schemeClr val="bg1"/>
          </a:solidFill>
          <a:ln w="57150">
            <a:solidFill>
              <a:srgbClr val="211AA6"/>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endParaRPr lang="en-US" altLang="ja-JP" sz="4400" b="1" dirty="0">
              <a:ln w="0">
                <a:noFill/>
              </a:ln>
              <a:solidFill>
                <a:schemeClr val="tx1"/>
              </a:solidFill>
              <a:effectLst>
                <a:glow>
                  <a:prstClr val="black"/>
                </a:glow>
              </a:effectLst>
              <a:latin typeface="游ゴシック" panose="020B0400000000000000" pitchFamily="50" charset="-128"/>
              <a:ea typeface="游ゴシック" panose="020B0400000000000000" pitchFamily="50" charset="-128"/>
            </a:endParaRPr>
          </a:p>
          <a:p>
            <a:r>
              <a:rPr lang="ja-JP" altLang="en-US" sz="4400" b="1" dirty="0">
                <a:ln w="0">
                  <a:noFill/>
                </a:ln>
                <a:solidFill>
                  <a:schemeClr val="tx1"/>
                </a:solidFill>
                <a:effectLst>
                  <a:glow>
                    <a:prstClr val="black"/>
                  </a:glow>
                </a:effectLst>
                <a:latin typeface="游ゴシック" panose="020B0400000000000000" pitchFamily="50" charset="-128"/>
                <a:ea typeface="游ゴシック" panose="020B0400000000000000" pitchFamily="50" charset="-128"/>
              </a:rPr>
              <a:t>本願招喚の勅命なり</a:t>
            </a:r>
            <a:endParaRPr lang="en-US" altLang="ja-JP" sz="4400" b="1" dirty="0">
              <a:ln w="0">
                <a:noFill/>
              </a:ln>
              <a:solidFill>
                <a:schemeClr val="tx1"/>
              </a:solidFill>
              <a:effectLst>
                <a:glow>
                  <a:prstClr val="black"/>
                </a:glow>
              </a:effectLst>
              <a:latin typeface="游ゴシック" panose="020B0400000000000000" pitchFamily="50" charset="-128"/>
              <a:ea typeface="游ゴシック" panose="020B0400000000000000" pitchFamily="50" charset="-128"/>
            </a:endParaRPr>
          </a:p>
          <a:p>
            <a:endParaRPr lang="en-US" altLang="ja-JP" b="1" dirty="0">
              <a:ln w="0">
                <a:noFill/>
              </a:ln>
              <a:solidFill>
                <a:schemeClr val="tx1"/>
              </a:solidFill>
              <a:effectLst>
                <a:glow>
                  <a:prstClr val="black"/>
                </a:glow>
              </a:effectLst>
              <a:latin typeface="游ゴシック" panose="020B0400000000000000" pitchFamily="50" charset="-128"/>
              <a:ea typeface="游ゴシック" panose="020B0400000000000000" pitchFamily="50" charset="-128"/>
            </a:endParaRPr>
          </a:p>
          <a:p>
            <a:r>
              <a:rPr lang="ja-JP" altLang="en-US" b="1" dirty="0">
                <a:ln w="0">
                  <a:noFill/>
                </a:ln>
                <a:solidFill>
                  <a:schemeClr val="tx1"/>
                </a:solidFill>
                <a:effectLst>
                  <a:glow>
                    <a:prstClr val="black"/>
                  </a:glow>
                </a:effectLst>
                <a:latin typeface="游ゴシック" panose="020B0400000000000000" pitchFamily="50" charset="-128"/>
                <a:ea typeface="游ゴシック" panose="020B0400000000000000" pitchFamily="50" charset="-128"/>
              </a:rPr>
              <a:t>　　　　　　　</a:t>
            </a:r>
            <a:r>
              <a:rPr lang="ja-JP" altLang="en-US" sz="2800" b="1" dirty="0">
                <a:ln w="0">
                  <a:noFill/>
                </a:ln>
                <a:solidFill>
                  <a:schemeClr val="tx1"/>
                </a:solidFill>
                <a:effectLst>
                  <a:glow>
                    <a:prstClr val="black"/>
                  </a:glow>
                </a:effectLst>
                <a:latin typeface="游ゴシック" panose="020B0400000000000000" pitchFamily="50" charset="-128"/>
                <a:ea typeface="游ゴシック" panose="020B0400000000000000" pitchFamily="50" charset="-128"/>
              </a:rPr>
              <a:t>（</a:t>
            </a:r>
            <a:r>
              <a:rPr lang="en-US" altLang="ja-JP" sz="2800" b="1" dirty="0">
                <a:ln w="0">
                  <a:noFill/>
                </a:ln>
                <a:solidFill>
                  <a:schemeClr val="tx1"/>
                </a:solidFill>
                <a:effectLst>
                  <a:glow>
                    <a:prstClr val="black"/>
                  </a:glow>
                </a:effectLst>
                <a:latin typeface="游ゴシック" panose="020B0400000000000000" pitchFamily="50" charset="-128"/>
                <a:ea typeface="游ゴシック" panose="020B0400000000000000" pitchFamily="50" charset="-128"/>
              </a:rPr>
              <a:t>『</a:t>
            </a:r>
            <a:r>
              <a:rPr lang="ja-JP" altLang="en-US" sz="2800" b="1" dirty="0">
                <a:ln w="0">
                  <a:noFill/>
                </a:ln>
                <a:solidFill>
                  <a:schemeClr val="tx1"/>
                </a:solidFill>
                <a:effectLst>
                  <a:glow>
                    <a:prstClr val="black"/>
                  </a:glow>
                </a:effectLst>
                <a:latin typeface="游ゴシック" panose="020B0400000000000000" pitchFamily="50" charset="-128"/>
                <a:ea typeface="游ゴシック" panose="020B0400000000000000" pitchFamily="50" charset="-128"/>
              </a:rPr>
              <a:t>教行信証</a:t>
            </a:r>
            <a:r>
              <a:rPr lang="en-US" altLang="ja-JP" sz="2800" b="1" dirty="0">
                <a:ln w="0">
                  <a:noFill/>
                </a:ln>
                <a:solidFill>
                  <a:schemeClr val="tx1"/>
                </a:solidFill>
                <a:effectLst>
                  <a:glow>
                    <a:prstClr val="black"/>
                  </a:glow>
                </a:effectLst>
                <a:latin typeface="游ゴシック" panose="020B0400000000000000" pitchFamily="50" charset="-128"/>
                <a:ea typeface="游ゴシック" panose="020B0400000000000000" pitchFamily="50" charset="-128"/>
              </a:rPr>
              <a:t>』</a:t>
            </a:r>
            <a:r>
              <a:rPr lang="ja-JP" altLang="en-US" sz="2800" b="1" dirty="0">
                <a:ln w="0">
                  <a:noFill/>
                </a:ln>
                <a:solidFill>
                  <a:schemeClr val="tx1"/>
                </a:solidFill>
                <a:effectLst>
                  <a:glow>
                    <a:prstClr val="black"/>
                  </a:glow>
                </a:effectLst>
                <a:latin typeface="游ゴシック" panose="020B0400000000000000" pitchFamily="50" charset="-128"/>
                <a:ea typeface="游ゴシック" panose="020B0400000000000000" pitchFamily="50" charset="-128"/>
              </a:rPr>
              <a:t>行巻）</a:t>
            </a:r>
            <a:endParaRPr lang="en-US" altLang="ja-JP" sz="2800" b="1" dirty="0">
              <a:ln w="0">
                <a:noFill/>
              </a:ln>
              <a:solidFill>
                <a:schemeClr val="tx1"/>
              </a:solidFill>
              <a:effectLst>
                <a:glow rad="228600">
                  <a:prstClr val="black"/>
                </a:glow>
              </a:effectLst>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6336601" y="85344"/>
            <a:ext cx="1015663" cy="3123662"/>
          </a:xfrm>
          <a:prstGeom prst="rect">
            <a:avLst/>
          </a:prstGeom>
          <a:solidFill>
            <a:srgbClr val="FFFF00"/>
          </a:solidFill>
        </p:spPr>
        <p:txBody>
          <a:bodyPr vert="eaVert" wrap="square" rtlCol="0">
            <a:spAutoFit/>
          </a:bodyPr>
          <a:lstStyle/>
          <a:p>
            <a:pPr algn="ctr"/>
            <a:r>
              <a:rPr kumimoji="1" lang="ja-JP" altLang="en-US" sz="5400" b="1" dirty="0">
                <a:latin typeface="游ゴシック" panose="020B0400000000000000" pitchFamily="50" charset="-128"/>
                <a:ea typeface="游ゴシック" panose="020B0400000000000000" pitchFamily="50" charset="-128"/>
              </a:rPr>
              <a:t>名号とは</a:t>
            </a:r>
          </a:p>
        </p:txBody>
      </p:sp>
      <p:pic>
        <p:nvPicPr>
          <p:cNvPr id="7" name="図 6"/>
          <p:cNvPicPr>
            <a:picLocks noChangeAspect="1"/>
          </p:cNvPicPr>
          <p:nvPr/>
        </p:nvPicPr>
        <p:blipFill>
          <a:blip r:embed="rId3"/>
          <a:stretch>
            <a:fillRect/>
          </a:stretch>
        </p:blipFill>
        <p:spPr>
          <a:xfrm>
            <a:off x="4749985" y="3269966"/>
            <a:ext cx="5204557" cy="3574635"/>
          </a:xfrm>
          <a:prstGeom prst="rect">
            <a:avLst/>
          </a:prstGeom>
        </p:spPr>
      </p:pic>
    </p:spTree>
    <p:extLst>
      <p:ext uri="{BB962C8B-B14F-4D97-AF65-F5344CB8AC3E}">
        <p14:creationId xmlns:p14="http://schemas.microsoft.com/office/powerpoint/2010/main" val="107128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829792" y="218073"/>
            <a:ext cx="3341171" cy="923330"/>
          </a:xfrm>
          <a:prstGeom prst="rect">
            <a:avLst/>
          </a:prstGeom>
          <a:solidFill>
            <a:srgbClr val="FFFF00"/>
          </a:solidFill>
        </p:spPr>
        <p:txBody>
          <a:bodyPr wrap="square" rtlCol="0">
            <a:spAutoFit/>
          </a:bodyPr>
          <a:lstStyle/>
          <a:p>
            <a:pPr algn="ctr">
              <a:defRPr/>
            </a:pPr>
            <a:r>
              <a:rPr lang="ja-JP" altLang="en-US" sz="5400" b="1" dirty="0">
                <a:solidFill>
                  <a:prstClr val="black"/>
                </a:solidFill>
                <a:ea typeface="游ゴシック" panose="020B0400000000000000" pitchFamily="50" charset="-128"/>
              </a:rPr>
              <a:t>称名念仏</a:t>
            </a:r>
          </a:p>
        </p:txBody>
      </p:sp>
      <p:sp>
        <p:nvSpPr>
          <p:cNvPr id="7" name="テキスト ボックス 6"/>
          <p:cNvSpPr txBox="1"/>
          <p:nvPr/>
        </p:nvSpPr>
        <p:spPr>
          <a:xfrm>
            <a:off x="267859" y="3586023"/>
            <a:ext cx="8681069" cy="2800767"/>
          </a:xfrm>
          <a:prstGeom prst="rect">
            <a:avLst/>
          </a:prstGeom>
          <a:noFill/>
          <a:ln w="57150">
            <a:solidFill>
              <a:srgbClr val="FF0000"/>
            </a:solidFill>
          </a:ln>
        </p:spPr>
        <p:txBody>
          <a:bodyPr wrap="square" rtlCol="0">
            <a:spAutoFit/>
          </a:bodyPr>
          <a:lstStyle/>
          <a:p>
            <a:pPr>
              <a:defRPr/>
            </a:pPr>
            <a:r>
              <a:rPr lang="ja-JP" altLang="en-US" sz="4400" b="1" dirty="0">
                <a:solidFill>
                  <a:prstClr val="black"/>
                </a:solidFill>
                <a:ea typeface="游ゴシック" panose="020B0400000000000000" pitchFamily="50" charset="-128"/>
              </a:rPr>
              <a:t>「必ず救う、われにまかせよ」の</a:t>
            </a:r>
            <a:r>
              <a:rPr lang="ja-JP" altLang="en-US" sz="4400" b="1" dirty="0">
                <a:solidFill>
                  <a:srgbClr val="FF0000"/>
                </a:solidFill>
                <a:ea typeface="游ゴシック" panose="020B0400000000000000" pitchFamily="50" charset="-128"/>
              </a:rPr>
              <a:t>阿弥陀仏のよび声</a:t>
            </a:r>
            <a:r>
              <a:rPr lang="ja-JP" altLang="en-US" sz="4400" b="1" dirty="0">
                <a:solidFill>
                  <a:prstClr val="black"/>
                </a:solidFill>
                <a:ea typeface="游ゴシック" panose="020B0400000000000000" pitchFamily="50" charset="-128"/>
              </a:rPr>
              <a:t>であり、そのよび声は</a:t>
            </a:r>
            <a:r>
              <a:rPr lang="ja-JP" altLang="en-US" sz="4400" b="1" dirty="0">
                <a:solidFill>
                  <a:srgbClr val="FF0000"/>
                </a:solidFill>
                <a:ea typeface="游ゴシック" panose="020B0400000000000000" pitchFamily="50" charset="-128"/>
              </a:rPr>
              <a:t>私の称える念仏</a:t>
            </a:r>
            <a:r>
              <a:rPr lang="ja-JP" altLang="en-US" sz="4400" b="1" dirty="0">
                <a:solidFill>
                  <a:prstClr val="black"/>
                </a:solidFill>
                <a:ea typeface="游ゴシック" panose="020B0400000000000000" pitchFamily="50" charset="-128"/>
              </a:rPr>
              <a:t>となって、今ここに至りとどいている。</a:t>
            </a:r>
            <a:endParaRPr lang="en-US" altLang="ja-JP" sz="4400" b="1" dirty="0">
              <a:solidFill>
                <a:prstClr val="black"/>
              </a:solidFill>
              <a:ea typeface="游ゴシック" panose="020B0400000000000000" pitchFamily="50" charset="-128"/>
            </a:endParaRPr>
          </a:p>
        </p:txBody>
      </p:sp>
      <p:sp>
        <p:nvSpPr>
          <p:cNvPr id="5" name="テキスト ボックス 4"/>
          <p:cNvSpPr txBox="1"/>
          <p:nvPr/>
        </p:nvSpPr>
        <p:spPr>
          <a:xfrm>
            <a:off x="945556" y="1993100"/>
            <a:ext cx="7076779" cy="923330"/>
          </a:xfrm>
          <a:prstGeom prst="rect">
            <a:avLst/>
          </a:prstGeom>
          <a:solidFill>
            <a:srgbClr val="FFFF00"/>
          </a:solidFill>
        </p:spPr>
        <p:txBody>
          <a:bodyPr wrap="square" rtlCol="0">
            <a:spAutoFit/>
          </a:bodyPr>
          <a:lstStyle/>
          <a:p>
            <a:pPr algn="ctr">
              <a:defRPr/>
            </a:pPr>
            <a:r>
              <a:rPr lang="ja-JP" altLang="en-US" sz="5400" b="1" dirty="0">
                <a:solidFill>
                  <a:srgbClr val="FF0000"/>
                </a:solidFill>
                <a:ea typeface="游ゴシック" panose="020B0400000000000000" pitchFamily="50" charset="-128"/>
              </a:rPr>
              <a:t>名号</a:t>
            </a:r>
            <a:r>
              <a:rPr lang="ja-JP" altLang="en-US" sz="5400" b="1" dirty="0">
                <a:solidFill>
                  <a:prstClr val="black"/>
                </a:solidFill>
                <a:ea typeface="游ゴシック" panose="020B0400000000000000" pitchFamily="50" charset="-128"/>
              </a:rPr>
              <a:t>（南無阿弥陀仏）</a:t>
            </a:r>
          </a:p>
        </p:txBody>
      </p:sp>
      <p:sp>
        <p:nvSpPr>
          <p:cNvPr id="8" name="下矢印 7"/>
          <p:cNvSpPr/>
          <p:nvPr/>
        </p:nvSpPr>
        <p:spPr>
          <a:xfrm>
            <a:off x="3744292" y="2982838"/>
            <a:ext cx="1512168" cy="50405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b="1">
              <a:solidFill>
                <a:prstClr val="white"/>
              </a:solidFill>
            </a:endParaRPr>
          </a:p>
        </p:txBody>
      </p:sp>
      <p:sp>
        <p:nvSpPr>
          <p:cNvPr id="2" name="次の値と等しい 1">
            <a:extLst>
              <a:ext uri="{FF2B5EF4-FFF2-40B4-BE49-F238E27FC236}">
                <a16:creationId xmlns:a16="http://schemas.microsoft.com/office/drawing/2014/main" id="{8C4C6875-4444-4062-AC31-17D09D7B38CF}"/>
              </a:ext>
            </a:extLst>
          </p:cNvPr>
          <p:cNvSpPr/>
          <p:nvPr/>
        </p:nvSpPr>
        <p:spPr>
          <a:xfrm rot="5400000">
            <a:off x="4104332" y="934694"/>
            <a:ext cx="792088" cy="119190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b="1">
              <a:solidFill>
                <a:prstClr val="black"/>
              </a:solidFill>
            </a:endParaRPr>
          </a:p>
        </p:txBody>
      </p:sp>
    </p:spTree>
    <p:extLst>
      <p:ext uri="{BB962C8B-B14F-4D97-AF65-F5344CB8AC3E}">
        <p14:creationId xmlns:p14="http://schemas.microsoft.com/office/powerpoint/2010/main" val="248408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8" grpId="0" animBg="1"/>
      <p:bldP spid="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FFFF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右矢印 4"/>
          <p:cNvSpPr/>
          <p:nvPr/>
        </p:nvSpPr>
        <p:spPr>
          <a:xfrm rot="1538102">
            <a:off x="2734964" y="2200813"/>
            <a:ext cx="4501597" cy="1349342"/>
          </a:xfrm>
          <a:prstGeom prst="rightArrow">
            <a:avLst/>
          </a:prstGeom>
          <a:solidFill>
            <a:srgbClr val="FFC000"/>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effectLst>
                  <a:glow rad="114300">
                    <a:schemeClr val="bg1"/>
                  </a:glow>
                </a:effectLst>
                <a:latin typeface="游ゴシック" panose="020B0400000000000000" pitchFamily="50" charset="-128"/>
                <a:ea typeface="游ゴシック" panose="020B0400000000000000" pitchFamily="50" charset="-128"/>
              </a:rPr>
              <a:t>　回向</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054" y="476672"/>
            <a:ext cx="3317788" cy="8747432"/>
          </a:xfrm>
          <a:prstGeom prst="rect">
            <a:avLst/>
          </a:prstGeom>
        </p:spPr>
      </p:pic>
      <p:sp>
        <p:nvSpPr>
          <p:cNvPr id="6" name="円/楕円 5"/>
          <p:cNvSpPr/>
          <p:nvPr/>
        </p:nvSpPr>
        <p:spPr>
          <a:xfrm>
            <a:off x="2473354" y="1572735"/>
            <a:ext cx="2474976" cy="10607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b="1" dirty="0">
                <a:solidFill>
                  <a:srgbClr val="FF0000"/>
                </a:solidFill>
                <a:latin typeface="游ゴシック" panose="020B0400000000000000" pitchFamily="50" charset="-128"/>
                <a:ea typeface="游ゴシック" panose="020B0400000000000000" pitchFamily="50" charset="-128"/>
              </a:rPr>
              <a:t>名号</a:t>
            </a:r>
          </a:p>
        </p:txBody>
      </p:sp>
      <p:sp>
        <p:nvSpPr>
          <p:cNvPr id="8" name="角丸四角形吹き出し 7"/>
          <p:cNvSpPr/>
          <p:nvPr/>
        </p:nvSpPr>
        <p:spPr>
          <a:xfrm>
            <a:off x="2764938" y="4323996"/>
            <a:ext cx="3735559" cy="984148"/>
          </a:xfrm>
          <a:prstGeom prst="wedgeRoundRectCallout">
            <a:avLst>
              <a:gd name="adj1" fmla="val 56093"/>
              <a:gd name="adj2" fmla="val 39711"/>
              <a:gd name="adj3" fmla="val 16667"/>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b="1" dirty="0">
                <a:ln>
                  <a:solidFill>
                    <a:schemeClr val="tx1"/>
                  </a:solidFill>
                </a:ln>
                <a:solidFill>
                  <a:schemeClr val="bg1"/>
                </a:solidFill>
              </a:rPr>
              <a:t>南無阿弥陀仏</a:t>
            </a:r>
          </a:p>
        </p:txBody>
      </p:sp>
      <p:sp>
        <p:nvSpPr>
          <p:cNvPr id="9" name="角丸四角形 8"/>
          <p:cNvSpPr/>
          <p:nvPr/>
        </p:nvSpPr>
        <p:spPr>
          <a:xfrm>
            <a:off x="3937250" y="220863"/>
            <a:ext cx="4292350" cy="700613"/>
          </a:xfrm>
          <a:prstGeom prst="roundRect">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4400" b="1" dirty="0">
                <a:solidFill>
                  <a:prstClr val="black"/>
                </a:solidFill>
                <a:effectLst>
                  <a:glow rad="127000">
                    <a:schemeClr val="bg1"/>
                  </a:glow>
                </a:effectLst>
                <a:latin typeface="游ゴシック" panose="020B0400000000000000" pitchFamily="50" charset="-128"/>
                <a:ea typeface="游ゴシック" panose="020B0400000000000000" pitchFamily="50" charset="-128"/>
              </a:rPr>
              <a:t>他力回向の念仏</a:t>
            </a:r>
          </a:p>
        </p:txBody>
      </p:sp>
      <p:sp>
        <p:nvSpPr>
          <p:cNvPr id="11" name="次の値と等しい 1">
            <a:extLst>
              <a:ext uri="{FF2B5EF4-FFF2-40B4-BE49-F238E27FC236}">
                <a16:creationId xmlns:a16="http://schemas.microsoft.com/office/drawing/2014/main" id="{8C4C6875-4444-4062-AC31-17D09D7B38CF}"/>
              </a:ext>
            </a:extLst>
          </p:cNvPr>
          <p:cNvSpPr/>
          <p:nvPr/>
        </p:nvSpPr>
        <p:spPr>
          <a:xfrm>
            <a:off x="4948330" y="1774553"/>
            <a:ext cx="753494" cy="65706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b="1">
              <a:solidFill>
                <a:prstClr val="black"/>
              </a:solidFill>
            </a:endParaRPr>
          </a:p>
        </p:txBody>
      </p:sp>
      <p:sp>
        <p:nvSpPr>
          <p:cNvPr id="12" name="円/楕円 11"/>
          <p:cNvSpPr/>
          <p:nvPr/>
        </p:nvSpPr>
        <p:spPr>
          <a:xfrm>
            <a:off x="5754624" y="1572504"/>
            <a:ext cx="2474976" cy="10607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rgbClr val="FF0000"/>
                </a:solidFill>
                <a:latin typeface="游ゴシック" panose="020B0400000000000000" pitchFamily="50" charset="-128"/>
                <a:ea typeface="游ゴシック" panose="020B0400000000000000" pitchFamily="50" charset="-128"/>
              </a:rPr>
              <a:t>よび声</a:t>
            </a:r>
            <a:endParaRPr kumimoji="1" lang="ja-JP" altLang="en-US" sz="5400" b="1" dirty="0">
              <a:solidFill>
                <a:srgbClr val="FF0000"/>
              </a:solidFill>
              <a:latin typeface="游ゴシック" panose="020B0400000000000000" pitchFamily="50" charset="-128"/>
              <a:ea typeface="游ゴシック" panose="020B0400000000000000" pitchFamily="50" charset="-128"/>
            </a:endParaRPr>
          </a:p>
        </p:txBody>
      </p:sp>
      <p:pic>
        <p:nvPicPr>
          <p:cNvPr id="14" name="図 1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H="1">
            <a:off x="6899460" y="3534145"/>
            <a:ext cx="1634940" cy="3323855"/>
          </a:xfrm>
          <a:prstGeom prst="rect">
            <a:avLst/>
          </a:prstGeom>
        </p:spPr>
      </p:pic>
    </p:spTree>
    <p:extLst>
      <p:ext uri="{BB962C8B-B14F-4D97-AF65-F5344CB8AC3E}">
        <p14:creationId xmlns:p14="http://schemas.microsoft.com/office/powerpoint/2010/main" val="289444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11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1" grpId="0" animBg="1"/>
      <p:bldP spid="1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4972" y="1769388"/>
            <a:ext cx="8993199" cy="3947234"/>
          </a:xfrm>
          <a:prstGeom prst="rect">
            <a:avLst/>
          </a:prstGeom>
        </p:spPr>
        <p:txBody>
          <a:bodyPr wrap="square">
            <a:spAutoFit/>
          </a:bodyPr>
          <a:lstStyle/>
          <a:p>
            <a:endParaRPr lang="en-US" altLang="ja-JP" sz="1050" b="1" dirty="0">
              <a:solidFill>
                <a:srgbClr val="000000"/>
              </a:solidFill>
              <a:latin typeface="游ゴシック" panose="020B0400000000000000" pitchFamily="50" charset="-128"/>
              <a:ea typeface="游ゴシック" panose="020B0400000000000000" pitchFamily="50" charset="-128"/>
            </a:endParaRPr>
          </a:p>
          <a:p>
            <a:pPr>
              <a:lnSpc>
                <a:spcPct val="150000"/>
              </a:lnSpc>
            </a:pPr>
            <a:r>
              <a:rPr lang="ja-JP" altLang="en-US" sz="7200" b="1" dirty="0">
                <a:latin typeface="游ゴシック" panose="020B0400000000000000" pitchFamily="50" charset="-128"/>
                <a:ea typeface="游ゴシック" panose="020B0400000000000000" pitchFamily="50" charset="-128"/>
              </a:rPr>
              <a:t>・自力念仏</a:t>
            </a:r>
            <a:endParaRPr lang="en-US" altLang="ja-JP" sz="7200" b="1" dirty="0">
              <a:latin typeface="游ゴシック" panose="020B0400000000000000" pitchFamily="50" charset="-128"/>
              <a:ea typeface="游ゴシック" panose="020B0400000000000000" pitchFamily="50" charset="-128"/>
            </a:endParaRPr>
          </a:p>
          <a:p>
            <a:pPr>
              <a:lnSpc>
                <a:spcPct val="150000"/>
              </a:lnSpc>
            </a:pPr>
            <a:endParaRPr lang="en-US" altLang="ja-JP" sz="4000" b="1" dirty="0">
              <a:latin typeface="游ゴシック" panose="020B0400000000000000" pitchFamily="50" charset="-128"/>
              <a:ea typeface="游ゴシック" panose="020B0400000000000000" pitchFamily="50" charset="-128"/>
            </a:endParaRPr>
          </a:p>
          <a:p>
            <a:r>
              <a:rPr lang="ja-JP" altLang="en-US" sz="7200" b="1" dirty="0">
                <a:latin typeface="游ゴシック" panose="020B0400000000000000" pitchFamily="50" charset="-128"/>
                <a:ea typeface="游ゴシック" panose="020B0400000000000000" pitchFamily="50" charset="-128"/>
              </a:rPr>
              <a:t>・自力回向</a:t>
            </a:r>
            <a:endParaRPr lang="ja-JP" altLang="en-US" sz="6000" b="1" dirty="0"/>
          </a:p>
        </p:txBody>
      </p:sp>
      <p:sp>
        <p:nvSpPr>
          <p:cNvPr id="4" name="角丸四角形 3"/>
          <p:cNvSpPr/>
          <p:nvPr/>
        </p:nvSpPr>
        <p:spPr>
          <a:xfrm>
            <a:off x="3269293" y="293618"/>
            <a:ext cx="2698157" cy="1148208"/>
          </a:xfrm>
          <a:prstGeom prst="roundRect">
            <a:avLst/>
          </a:prstGeom>
          <a:solidFill>
            <a:srgbClr val="FF7C8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7200" b="1" dirty="0">
                <a:solidFill>
                  <a:prstClr val="black"/>
                </a:solidFill>
                <a:latin typeface="游ゴシック" panose="020B0400000000000000" pitchFamily="50" charset="-128"/>
                <a:ea typeface="游ゴシック" panose="020B0400000000000000" pitchFamily="50" charset="-128"/>
              </a:rPr>
              <a:t>自力</a:t>
            </a:r>
          </a:p>
        </p:txBody>
      </p:sp>
      <p:sp>
        <p:nvSpPr>
          <p:cNvPr id="5" name="乗算記号 4"/>
          <p:cNvSpPr/>
          <p:nvPr/>
        </p:nvSpPr>
        <p:spPr>
          <a:xfrm>
            <a:off x="5967451" y="1231392"/>
            <a:ext cx="2115846" cy="1993782"/>
          </a:xfrm>
          <a:prstGeom prst="mathMultiply">
            <a:avLst>
              <a:gd name="adj1" fmla="val 8789"/>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
        <p:nvSpPr>
          <p:cNvPr id="6" name="正方形/長方形 5"/>
          <p:cNvSpPr/>
          <p:nvPr/>
        </p:nvSpPr>
        <p:spPr>
          <a:xfrm>
            <a:off x="4618370" y="3388955"/>
            <a:ext cx="5088858" cy="1177245"/>
          </a:xfrm>
          <a:prstGeom prst="rect">
            <a:avLst/>
          </a:prstGeom>
        </p:spPr>
        <p:txBody>
          <a:bodyPr wrap="square">
            <a:spAutoFit/>
          </a:bodyPr>
          <a:lstStyle/>
          <a:p>
            <a:endParaRPr lang="en-US" altLang="ja-JP" sz="1050" b="1" dirty="0">
              <a:solidFill>
                <a:srgbClr val="000000"/>
              </a:solidFill>
              <a:latin typeface="游ゴシック" panose="020B0400000000000000" pitchFamily="50" charset="-128"/>
              <a:ea typeface="游ゴシック" panose="020B0400000000000000" pitchFamily="50" charset="-128"/>
            </a:endParaRPr>
          </a:p>
          <a:p>
            <a:r>
              <a:rPr lang="ja-JP" altLang="en-US" sz="6000" b="1" dirty="0">
                <a:latin typeface="游ゴシック" panose="020B0400000000000000" pitchFamily="50" charset="-128"/>
                <a:ea typeface="游ゴシック" panose="020B0400000000000000" pitchFamily="50" charset="-128"/>
              </a:rPr>
              <a:t>（追善供養）</a:t>
            </a:r>
            <a:endParaRPr lang="ja-JP" altLang="en-US" sz="6000" b="1" dirty="0"/>
          </a:p>
        </p:txBody>
      </p:sp>
      <p:sp>
        <p:nvSpPr>
          <p:cNvPr id="2" name="右大かっこ 1"/>
          <p:cNvSpPr/>
          <p:nvPr/>
        </p:nvSpPr>
        <p:spPr>
          <a:xfrm>
            <a:off x="4618370" y="2772229"/>
            <a:ext cx="418087" cy="2525485"/>
          </a:xfrm>
          <a:prstGeom prst="rightBracket">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p>
        </p:txBody>
      </p:sp>
    </p:spTree>
    <p:extLst>
      <p:ext uri="{BB962C8B-B14F-4D97-AF65-F5344CB8AC3E}">
        <p14:creationId xmlns:p14="http://schemas.microsoft.com/office/powerpoint/2010/main" val="427092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26" presetClass="emph" presetSubtype="0" repeatCount="indefinite" fill="hold" grpId="1" nodeType="withEffect">
                                  <p:stCondLst>
                                    <p:cond delay="0"/>
                                  </p:stCondLst>
                                  <p:endCondLst>
                                    <p:cond evt="onNext" delay="0">
                                      <p:tgtEl>
                                        <p:sldTgt/>
                                      </p:tgtEl>
                                    </p:cond>
                                  </p:endCondLst>
                                  <p:childTnLst>
                                    <p:animEffect transition="out" filter="fade">
                                      <p:cBhvr>
                                        <p:cTn id="27" dur="500" tmFilter="0, 0; .2, .5; .8, .5; 1, 0"/>
                                        <p:tgtEl>
                                          <p:spTgt spid="5"/>
                                        </p:tgtEl>
                                      </p:cBhvr>
                                    </p:animEffect>
                                    <p:animScale>
                                      <p:cBhvr>
                                        <p:cTn id="28"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24972" y="1769388"/>
            <a:ext cx="8993199" cy="3947234"/>
          </a:xfrm>
          <a:prstGeom prst="rect">
            <a:avLst/>
          </a:prstGeom>
        </p:spPr>
        <p:txBody>
          <a:bodyPr wrap="square">
            <a:spAutoFit/>
          </a:bodyPr>
          <a:lstStyle/>
          <a:p>
            <a:endParaRPr lang="en-US" altLang="ja-JP" sz="1050" b="1" dirty="0">
              <a:solidFill>
                <a:srgbClr val="000000"/>
              </a:solidFill>
              <a:latin typeface="游ゴシック" panose="020B0400000000000000" pitchFamily="50" charset="-128"/>
              <a:ea typeface="游ゴシック" panose="020B0400000000000000" pitchFamily="50" charset="-128"/>
            </a:endParaRPr>
          </a:p>
          <a:p>
            <a:pPr>
              <a:lnSpc>
                <a:spcPct val="150000"/>
              </a:lnSpc>
            </a:pPr>
            <a:r>
              <a:rPr lang="ja-JP" altLang="en-US" sz="7200" b="1" dirty="0">
                <a:latin typeface="游ゴシック" panose="020B0400000000000000" pitchFamily="50" charset="-128"/>
                <a:ea typeface="游ゴシック" panose="020B0400000000000000" pitchFamily="50" charset="-128"/>
              </a:rPr>
              <a:t>・他力念仏</a:t>
            </a:r>
            <a:endParaRPr lang="en-US" altLang="ja-JP" sz="7200" b="1" dirty="0">
              <a:latin typeface="游ゴシック" panose="020B0400000000000000" pitchFamily="50" charset="-128"/>
              <a:ea typeface="游ゴシック" panose="020B0400000000000000" pitchFamily="50" charset="-128"/>
            </a:endParaRPr>
          </a:p>
          <a:p>
            <a:pPr>
              <a:lnSpc>
                <a:spcPct val="150000"/>
              </a:lnSpc>
            </a:pPr>
            <a:endParaRPr lang="en-US" altLang="ja-JP" sz="4000" b="1" dirty="0">
              <a:latin typeface="游ゴシック" panose="020B0400000000000000" pitchFamily="50" charset="-128"/>
              <a:ea typeface="游ゴシック" panose="020B0400000000000000" pitchFamily="50" charset="-128"/>
            </a:endParaRPr>
          </a:p>
          <a:p>
            <a:r>
              <a:rPr lang="ja-JP" altLang="en-US" sz="7200" b="1" dirty="0">
                <a:latin typeface="游ゴシック" panose="020B0400000000000000" pitchFamily="50" charset="-128"/>
                <a:ea typeface="游ゴシック" panose="020B0400000000000000" pitchFamily="50" charset="-128"/>
              </a:rPr>
              <a:t>・他力回向</a:t>
            </a:r>
            <a:endParaRPr lang="ja-JP" altLang="en-US" sz="6000" b="1" dirty="0"/>
          </a:p>
        </p:txBody>
      </p:sp>
      <p:sp>
        <p:nvSpPr>
          <p:cNvPr id="4" name="角丸四角形 3"/>
          <p:cNvSpPr/>
          <p:nvPr/>
        </p:nvSpPr>
        <p:spPr>
          <a:xfrm>
            <a:off x="3269293" y="293618"/>
            <a:ext cx="2698157" cy="1148208"/>
          </a:xfrm>
          <a:prstGeom prst="roundRect">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7200" b="1" dirty="0">
                <a:solidFill>
                  <a:prstClr val="black"/>
                </a:solidFill>
                <a:latin typeface="游ゴシック" panose="020B0400000000000000" pitchFamily="50" charset="-128"/>
                <a:ea typeface="游ゴシック" panose="020B0400000000000000" pitchFamily="50" charset="-128"/>
              </a:rPr>
              <a:t>他力</a:t>
            </a:r>
          </a:p>
        </p:txBody>
      </p:sp>
      <p:sp>
        <p:nvSpPr>
          <p:cNvPr id="7" name="円/楕円 6"/>
          <p:cNvSpPr>
            <a:spLocks noChangeAspect="1"/>
          </p:cNvSpPr>
          <p:nvPr/>
        </p:nvSpPr>
        <p:spPr>
          <a:xfrm>
            <a:off x="6513375" y="1292352"/>
            <a:ext cx="1435809" cy="1412012"/>
          </a:xfrm>
          <a:prstGeom prst="ellipse">
            <a:avLst/>
          </a:prstGeom>
          <a:noFill/>
          <a:ln w="263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kumimoji="1" lang="ja-JP" altLang="en-US" b="1" dirty="0">
              <a:ea typeface="游ゴシック" panose="020B0400000000000000" pitchFamily="50" charset="-128"/>
            </a:endParaRPr>
          </a:p>
        </p:txBody>
      </p:sp>
      <p:pic>
        <p:nvPicPr>
          <p:cNvPr id="2" name="図 1"/>
          <p:cNvPicPr>
            <a:picLocks noChangeAspect="1"/>
          </p:cNvPicPr>
          <p:nvPr/>
        </p:nvPicPr>
        <p:blipFill>
          <a:blip r:embed="rId3"/>
          <a:stretch>
            <a:fillRect/>
          </a:stretch>
        </p:blipFill>
        <p:spPr>
          <a:xfrm>
            <a:off x="4098987" y="3311410"/>
            <a:ext cx="5204557" cy="3574635"/>
          </a:xfrm>
          <a:prstGeom prst="rect">
            <a:avLst/>
          </a:prstGeom>
        </p:spPr>
      </p:pic>
    </p:spTree>
    <p:extLst>
      <p:ext uri="{BB962C8B-B14F-4D97-AF65-F5344CB8AC3E}">
        <p14:creationId xmlns:p14="http://schemas.microsoft.com/office/powerpoint/2010/main" val="343717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772816"/>
            <a:ext cx="8614895" cy="485153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altLang="ja-JP" sz="4000" b="1" dirty="0">
              <a:solidFill>
                <a:prstClr val="black"/>
              </a:solidFill>
              <a:latin typeface="游ゴシック" panose="020B0400000000000000" pitchFamily="50" charset="-128"/>
              <a:ea typeface="游ゴシック" panose="020B0400000000000000" pitchFamily="50" charset="-128"/>
            </a:endParaRPr>
          </a:p>
          <a:p>
            <a:pPr lvl="0"/>
            <a:r>
              <a:rPr lang="ja-JP" altLang="en-US" sz="4000" b="1" dirty="0">
                <a:solidFill>
                  <a:prstClr val="black"/>
                </a:solidFill>
                <a:latin typeface="游ゴシック" panose="020B0400000000000000" pitchFamily="50" charset="-128"/>
                <a:ea typeface="游ゴシック" panose="020B0400000000000000" pitchFamily="50" charset="-128"/>
              </a:rPr>
              <a:t>☆他力回向とは、阿弥陀仏の救いの</a:t>
            </a:r>
            <a:endParaRPr lang="en-US" altLang="ja-JP" sz="4000" b="1" dirty="0">
              <a:solidFill>
                <a:prstClr val="black"/>
              </a:solidFill>
              <a:latin typeface="游ゴシック" panose="020B0400000000000000" pitchFamily="50" charset="-128"/>
              <a:ea typeface="游ゴシック" panose="020B0400000000000000" pitchFamily="50" charset="-128"/>
            </a:endParaRPr>
          </a:p>
          <a:p>
            <a:pPr lvl="0"/>
            <a:r>
              <a:rPr lang="ja-JP" altLang="en-US" sz="4000" b="1" dirty="0">
                <a:solidFill>
                  <a:prstClr val="black"/>
                </a:solidFill>
                <a:latin typeface="游ゴシック" panose="020B0400000000000000" pitchFamily="50" charset="-128"/>
                <a:ea typeface="游ゴシック" panose="020B0400000000000000" pitchFamily="50" charset="-128"/>
              </a:rPr>
              <a:t>　はたらきであり、私たちが他の人</a:t>
            </a:r>
            <a:endParaRPr lang="en-US" altLang="ja-JP" sz="4000" b="1" dirty="0">
              <a:solidFill>
                <a:prstClr val="black"/>
              </a:solidFill>
              <a:latin typeface="游ゴシック" panose="020B0400000000000000" pitchFamily="50" charset="-128"/>
              <a:ea typeface="游ゴシック" panose="020B0400000000000000" pitchFamily="50" charset="-128"/>
            </a:endParaRPr>
          </a:p>
          <a:p>
            <a:pPr lvl="0"/>
            <a:r>
              <a:rPr lang="ja-JP" altLang="en-US" sz="4000" b="1" dirty="0">
                <a:solidFill>
                  <a:prstClr val="black"/>
                </a:solidFill>
                <a:latin typeface="游ゴシック" panose="020B0400000000000000" pitchFamily="50" charset="-128"/>
                <a:ea typeface="游ゴシック" panose="020B0400000000000000" pitchFamily="50" charset="-128"/>
              </a:rPr>
              <a:t>　に善をふりむけることではない。</a:t>
            </a:r>
            <a:endParaRPr lang="en-US" altLang="ja-JP" sz="4000" b="1" dirty="0">
              <a:solidFill>
                <a:prstClr val="black"/>
              </a:solidFill>
              <a:latin typeface="游ゴシック" panose="020B0400000000000000" pitchFamily="50" charset="-128"/>
              <a:ea typeface="游ゴシック" panose="020B0400000000000000" pitchFamily="50" charset="-128"/>
            </a:endParaRPr>
          </a:p>
          <a:p>
            <a:pPr lvl="0"/>
            <a:endParaRPr lang="en-US" altLang="ja-JP" sz="1050" b="1" dirty="0">
              <a:solidFill>
                <a:prstClr val="black"/>
              </a:solidFill>
              <a:latin typeface="游ゴシック" panose="020B0400000000000000" pitchFamily="50" charset="-128"/>
              <a:ea typeface="游ゴシック" panose="020B0400000000000000" pitchFamily="50" charset="-128"/>
            </a:endParaRPr>
          </a:p>
          <a:p>
            <a:pPr lvl="0"/>
            <a:r>
              <a:rPr lang="ja-JP" altLang="en-US" sz="4000" b="1" dirty="0">
                <a:solidFill>
                  <a:prstClr val="black"/>
                </a:solidFill>
                <a:latin typeface="游ゴシック" panose="020B0400000000000000" pitchFamily="50" charset="-128"/>
                <a:ea typeface="游ゴシック" panose="020B0400000000000000" pitchFamily="50" charset="-128"/>
              </a:rPr>
              <a:t>☆念仏とは、名号が私を通して出て</a:t>
            </a:r>
            <a:endParaRPr lang="en-US" altLang="ja-JP" sz="4000" b="1" dirty="0">
              <a:solidFill>
                <a:prstClr val="black"/>
              </a:solidFill>
              <a:latin typeface="游ゴシック" panose="020B0400000000000000" pitchFamily="50" charset="-128"/>
              <a:ea typeface="游ゴシック" panose="020B0400000000000000" pitchFamily="50" charset="-128"/>
            </a:endParaRPr>
          </a:p>
          <a:p>
            <a:pPr lvl="0"/>
            <a:r>
              <a:rPr lang="ja-JP" altLang="en-US" sz="4000" b="1" dirty="0">
                <a:solidFill>
                  <a:prstClr val="black"/>
                </a:solidFill>
                <a:latin typeface="游ゴシック" panose="020B0400000000000000" pitchFamily="50" charset="-128"/>
                <a:ea typeface="游ゴシック" panose="020B0400000000000000" pitchFamily="50" charset="-128"/>
              </a:rPr>
              <a:t>　きたものであり、念仏という行為</a:t>
            </a:r>
            <a:endParaRPr lang="en-US" altLang="ja-JP" sz="4000" b="1" dirty="0">
              <a:solidFill>
                <a:prstClr val="black"/>
              </a:solidFill>
              <a:latin typeface="游ゴシック" panose="020B0400000000000000" pitchFamily="50" charset="-128"/>
              <a:ea typeface="游ゴシック" panose="020B0400000000000000" pitchFamily="50" charset="-128"/>
            </a:endParaRPr>
          </a:p>
          <a:p>
            <a:pPr lvl="0"/>
            <a:r>
              <a:rPr lang="ja-JP" altLang="en-US" sz="4000" b="1" dirty="0">
                <a:solidFill>
                  <a:prstClr val="black"/>
                </a:solidFill>
                <a:latin typeface="游ゴシック" panose="020B0400000000000000" pitchFamily="50" charset="-128"/>
                <a:ea typeface="游ゴシック" panose="020B0400000000000000" pitchFamily="50" charset="-128"/>
              </a:rPr>
              <a:t>　で得た善によって、他の人を救う</a:t>
            </a:r>
            <a:endParaRPr lang="en-US" altLang="ja-JP" sz="4000" b="1" dirty="0">
              <a:solidFill>
                <a:prstClr val="black"/>
              </a:solidFill>
              <a:latin typeface="游ゴシック" panose="020B0400000000000000" pitchFamily="50" charset="-128"/>
              <a:ea typeface="游ゴシック" panose="020B0400000000000000" pitchFamily="50" charset="-128"/>
            </a:endParaRPr>
          </a:p>
          <a:p>
            <a:pPr lvl="0"/>
            <a:r>
              <a:rPr lang="ja-JP" altLang="en-US" sz="4000" b="1" dirty="0">
                <a:solidFill>
                  <a:prstClr val="black"/>
                </a:solidFill>
                <a:latin typeface="游ゴシック" panose="020B0400000000000000" pitchFamily="50" charset="-128"/>
                <a:ea typeface="游ゴシック" panose="020B0400000000000000" pitchFamily="50" charset="-128"/>
              </a:rPr>
              <a:t>　ことはできない。</a:t>
            </a:r>
          </a:p>
          <a:p>
            <a:pPr lvl="0"/>
            <a:endParaRPr lang="en-US" altLang="ja-JP" sz="4000" b="1" dirty="0">
              <a:solidFill>
                <a:prstClr val="black"/>
              </a:solidFill>
              <a:latin typeface="游ゴシック" panose="020B0400000000000000" pitchFamily="50" charset="-128"/>
              <a:ea typeface="游ゴシック" panose="020B0400000000000000" pitchFamily="50" charset="-128"/>
            </a:endParaRPr>
          </a:p>
        </p:txBody>
      </p:sp>
      <p:sp>
        <p:nvSpPr>
          <p:cNvPr id="7" name="横巻き 6"/>
          <p:cNvSpPr/>
          <p:nvPr/>
        </p:nvSpPr>
        <p:spPr>
          <a:xfrm>
            <a:off x="251519" y="163528"/>
            <a:ext cx="6048673" cy="151216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ea typeface="游ゴシック" panose="020B0400000000000000" pitchFamily="50" charset="-128"/>
              </a:rPr>
              <a:t>ここまでのポイント</a:t>
            </a:r>
          </a:p>
        </p:txBody>
      </p:sp>
    </p:spTree>
    <p:extLst>
      <p:ext uri="{BB962C8B-B14F-4D97-AF65-F5344CB8AC3E}">
        <p14:creationId xmlns:p14="http://schemas.microsoft.com/office/powerpoint/2010/main" val="271453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648" y="-531440"/>
            <a:ext cx="11041159" cy="7886544"/>
          </a:xfrm>
          <a:prstGeom prst="rect">
            <a:avLst/>
          </a:prstGeom>
        </p:spPr>
      </p:pic>
      <p:sp>
        <p:nvSpPr>
          <p:cNvPr id="2" name="タイトル 1"/>
          <p:cNvSpPr>
            <a:spLocks noGrp="1"/>
          </p:cNvSpPr>
          <p:nvPr>
            <p:ph type="title"/>
          </p:nvPr>
        </p:nvSpPr>
        <p:spPr>
          <a:xfrm>
            <a:off x="533499" y="190000"/>
            <a:ext cx="4679945" cy="1143000"/>
          </a:xfrm>
        </p:spPr>
        <p:txBody>
          <a:bodyPr>
            <a:normAutofit fontScale="90000"/>
          </a:bodyPr>
          <a:lstStyle/>
          <a:p>
            <a:pPr algn="ctr"/>
            <a:r>
              <a:rPr lang="ja-JP" altLang="en-US" sz="6000" b="1" dirty="0">
                <a:solidFill>
                  <a:schemeClr val="bg1"/>
                </a:solidFill>
                <a:latin typeface="游ゴシック" panose="020B0400000000000000" pitchFamily="50" charset="-128"/>
                <a:ea typeface="游ゴシック" panose="020B0400000000000000" pitchFamily="50" charset="-128"/>
              </a:rPr>
              <a:t>第五条</a:t>
            </a:r>
            <a:r>
              <a:rPr lang="ja-JP" altLang="en-US" sz="6000" b="1" dirty="0">
                <a:solidFill>
                  <a:schemeClr val="bg1"/>
                </a:solidFill>
                <a:effectLst/>
                <a:latin typeface="游ゴシック" panose="020B0400000000000000" pitchFamily="50" charset="-128"/>
                <a:ea typeface="游ゴシック" panose="020B0400000000000000" pitchFamily="50" charset="-128"/>
              </a:rPr>
              <a:t>の内容</a:t>
            </a:r>
          </a:p>
        </p:txBody>
      </p:sp>
      <p:sp>
        <p:nvSpPr>
          <p:cNvPr id="4" name="コンテンツ プレースホルダー 2"/>
          <p:cNvSpPr txBox="1">
            <a:spLocks/>
          </p:cNvSpPr>
          <p:nvPr/>
        </p:nvSpPr>
        <p:spPr>
          <a:xfrm>
            <a:off x="533500" y="5325296"/>
            <a:ext cx="7722981" cy="1031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800" b="1" dirty="0">
                <a:solidFill>
                  <a:schemeClr val="bg1"/>
                </a:solidFill>
                <a:latin typeface="游ゴシック" panose="020B0400000000000000" pitchFamily="50" charset="-128"/>
                <a:ea typeface="游ゴシック" panose="020B0400000000000000" pitchFamily="50" charset="-128"/>
              </a:rPr>
              <a:t>４．有縁の人々を救う道</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9" name="タイトル 1"/>
          <p:cNvSpPr txBox="1">
            <a:spLocks/>
          </p:cNvSpPr>
          <p:nvPr/>
        </p:nvSpPr>
        <p:spPr>
          <a:xfrm>
            <a:off x="533500" y="1266357"/>
            <a:ext cx="7150190" cy="107692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b="1" dirty="0">
                <a:solidFill>
                  <a:schemeClr val="bg1"/>
                </a:solidFill>
              </a:rPr>
              <a:t/>
            </a:r>
            <a:br>
              <a:rPr lang="en-US" altLang="ja-JP" b="1" dirty="0">
                <a:solidFill>
                  <a:schemeClr val="bg1"/>
                </a:solidFill>
              </a:rPr>
            </a:br>
            <a:r>
              <a:rPr lang="en-US" altLang="ja-JP" b="1" dirty="0">
                <a:solidFill>
                  <a:schemeClr val="bg1"/>
                </a:solidFill>
              </a:rPr>
              <a:t/>
            </a:r>
            <a:br>
              <a:rPr lang="en-US" altLang="ja-JP" b="1" dirty="0">
                <a:solidFill>
                  <a:schemeClr val="bg1"/>
                </a:solidFill>
              </a:rPr>
            </a:br>
            <a:r>
              <a:rPr lang="ja-JP" altLang="en-US" sz="19200" b="1" dirty="0">
                <a:solidFill>
                  <a:schemeClr val="bg1"/>
                </a:solidFill>
                <a:latin typeface="游ゴシック" panose="020B0400000000000000" pitchFamily="50" charset="-128"/>
                <a:ea typeface="游ゴシック" panose="020B0400000000000000" pitchFamily="50" charset="-128"/>
              </a:rPr>
              <a:t>１．追善供養の念仏とは</a:t>
            </a:r>
          </a:p>
        </p:txBody>
      </p:sp>
      <p:sp>
        <p:nvSpPr>
          <p:cNvPr id="8" name="コンテンツ プレースホルダー 2"/>
          <p:cNvSpPr txBox="1">
            <a:spLocks/>
          </p:cNvSpPr>
          <p:nvPr/>
        </p:nvSpPr>
        <p:spPr>
          <a:xfrm>
            <a:off x="533500" y="2793190"/>
            <a:ext cx="6324600" cy="754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800" b="1" dirty="0">
                <a:solidFill>
                  <a:schemeClr val="bg1"/>
                </a:solidFill>
                <a:latin typeface="游ゴシック" panose="020B0400000000000000" pitchFamily="50" charset="-128"/>
                <a:ea typeface="游ゴシック" panose="020B0400000000000000" pitchFamily="50" charset="-128"/>
              </a:rPr>
              <a:t>２．いのちのつながり</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533500" y="4021107"/>
            <a:ext cx="5724644" cy="830997"/>
          </a:xfrm>
          <a:prstGeom prst="rect">
            <a:avLst/>
          </a:prstGeom>
        </p:spPr>
        <p:txBody>
          <a:bodyPr wrap="none">
            <a:spAutoFit/>
          </a:bodyPr>
          <a:lstStyle/>
          <a:p>
            <a:r>
              <a:rPr lang="ja-JP" altLang="en-US" sz="4800" b="1" dirty="0">
                <a:solidFill>
                  <a:schemeClr val="bg1"/>
                </a:solidFill>
                <a:latin typeface="游ゴシック" panose="020B0400000000000000" pitchFamily="50" charset="-128"/>
                <a:ea typeface="游ゴシック" panose="020B0400000000000000" pitchFamily="50" charset="-128"/>
              </a:rPr>
              <a:t>３．自力回向の否定</a:t>
            </a:r>
            <a:endParaRPr lang="ja-JP" altLang="en-US" b="1" dirty="0">
              <a:solidFill>
                <a:schemeClr val="bg1"/>
              </a:solidFill>
            </a:endParaRPr>
          </a:p>
        </p:txBody>
      </p:sp>
      <p:sp>
        <p:nvSpPr>
          <p:cNvPr id="12" name="正方形/長方形 11"/>
          <p:cNvSpPr/>
          <p:nvPr/>
        </p:nvSpPr>
        <p:spPr>
          <a:xfrm>
            <a:off x="429076" y="2703964"/>
            <a:ext cx="7244778" cy="2251494"/>
          </a:xfrm>
          <a:prstGeom prst="rect">
            <a:avLst/>
          </a:prstGeom>
          <a:noFill/>
          <a:ln w="57150">
            <a:solidFill>
              <a:srgbClr val="FF0000"/>
            </a:solidFill>
          </a:ln>
          <a:effectLst>
            <a:glow rad="2286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bg1"/>
              </a:solidFill>
            </a:endParaRPr>
          </a:p>
        </p:txBody>
      </p:sp>
    </p:spTree>
    <p:extLst>
      <p:ext uri="{BB962C8B-B14F-4D97-AF65-F5344CB8AC3E}">
        <p14:creationId xmlns:p14="http://schemas.microsoft.com/office/powerpoint/2010/main" val="236811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648" y="-531440"/>
            <a:ext cx="11041159" cy="7886544"/>
          </a:xfrm>
          <a:prstGeom prst="rect">
            <a:avLst/>
          </a:prstGeom>
        </p:spPr>
      </p:pic>
      <p:sp>
        <p:nvSpPr>
          <p:cNvPr id="2" name="タイトル 1"/>
          <p:cNvSpPr>
            <a:spLocks noGrp="1"/>
          </p:cNvSpPr>
          <p:nvPr>
            <p:ph type="title"/>
          </p:nvPr>
        </p:nvSpPr>
        <p:spPr>
          <a:xfrm>
            <a:off x="533499" y="190000"/>
            <a:ext cx="4679945" cy="1143000"/>
          </a:xfrm>
        </p:spPr>
        <p:txBody>
          <a:bodyPr>
            <a:normAutofit fontScale="90000"/>
          </a:bodyPr>
          <a:lstStyle/>
          <a:p>
            <a:pPr algn="ctr"/>
            <a:r>
              <a:rPr lang="ja-JP" altLang="en-US" sz="6000" b="1" dirty="0">
                <a:solidFill>
                  <a:schemeClr val="bg1"/>
                </a:solidFill>
                <a:latin typeface="游ゴシック" panose="020B0400000000000000" pitchFamily="50" charset="-128"/>
                <a:ea typeface="游ゴシック" panose="020B0400000000000000" pitchFamily="50" charset="-128"/>
              </a:rPr>
              <a:t>第五条</a:t>
            </a:r>
            <a:r>
              <a:rPr lang="ja-JP" altLang="en-US" sz="6000" b="1" dirty="0">
                <a:solidFill>
                  <a:schemeClr val="bg1"/>
                </a:solidFill>
                <a:effectLst/>
                <a:latin typeface="游ゴシック" panose="020B0400000000000000" pitchFamily="50" charset="-128"/>
                <a:ea typeface="游ゴシック" panose="020B0400000000000000" pitchFamily="50" charset="-128"/>
              </a:rPr>
              <a:t>の内容</a:t>
            </a:r>
          </a:p>
        </p:txBody>
      </p:sp>
      <p:sp>
        <p:nvSpPr>
          <p:cNvPr id="4" name="コンテンツ プレースホルダー 2"/>
          <p:cNvSpPr txBox="1">
            <a:spLocks/>
          </p:cNvSpPr>
          <p:nvPr/>
        </p:nvSpPr>
        <p:spPr>
          <a:xfrm>
            <a:off x="533500" y="5325296"/>
            <a:ext cx="7722981" cy="1031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800" b="1" dirty="0">
                <a:solidFill>
                  <a:schemeClr val="bg1"/>
                </a:solidFill>
                <a:latin typeface="游ゴシック" panose="020B0400000000000000" pitchFamily="50" charset="-128"/>
                <a:ea typeface="游ゴシック" panose="020B0400000000000000" pitchFamily="50" charset="-128"/>
              </a:rPr>
              <a:t>４．有縁の人々を救う道</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9" name="タイトル 1"/>
          <p:cNvSpPr txBox="1">
            <a:spLocks/>
          </p:cNvSpPr>
          <p:nvPr/>
        </p:nvSpPr>
        <p:spPr>
          <a:xfrm>
            <a:off x="533500" y="1266357"/>
            <a:ext cx="7150190" cy="107692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b="1" dirty="0">
                <a:solidFill>
                  <a:schemeClr val="bg1"/>
                </a:solidFill>
              </a:rPr>
              <a:t/>
            </a:r>
            <a:br>
              <a:rPr lang="en-US" altLang="ja-JP" b="1" dirty="0">
                <a:solidFill>
                  <a:schemeClr val="bg1"/>
                </a:solidFill>
              </a:rPr>
            </a:br>
            <a:r>
              <a:rPr lang="en-US" altLang="ja-JP" b="1" dirty="0">
                <a:solidFill>
                  <a:schemeClr val="bg1"/>
                </a:solidFill>
              </a:rPr>
              <a:t/>
            </a:r>
            <a:br>
              <a:rPr lang="en-US" altLang="ja-JP" b="1" dirty="0">
                <a:solidFill>
                  <a:schemeClr val="bg1"/>
                </a:solidFill>
              </a:rPr>
            </a:br>
            <a:r>
              <a:rPr lang="ja-JP" altLang="en-US" sz="19200" b="1" dirty="0">
                <a:solidFill>
                  <a:schemeClr val="bg1"/>
                </a:solidFill>
                <a:latin typeface="游ゴシック" panose="020B0400000000000000" pitchFamily="50" charset="-128"/>
                <a:ea typeface="游ゴシック" panose="020B0400000000000000" pitchFamily="50" charset="-128"/>
              </a:rPr>
              <a:t>１．追善供養の念仏とは</a:t>
            </a:r>
          </a:p>
        </p:txBody>
      </p:sp>
      <p:sp>
        <p:nvSpPr>
          <p:cNvPr id="8" name="コンテンツ プレースホルダー 2"/>
          <p:cNvSpPr txBox="1">
            <a:spLocks/>
          </p:cNvSpPr>
          <p:nvPr/>
        </p:nvSpPr>
        <p:spPr>
          <a:xfrm>
            <a:off x="533500" y="2793190"/>
            <a:ext cx="6324600" cy="754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800" b="1" dirty="0">
                <a:solidFill>
                  <a:schemeClr val="bg1"/>
                </a:solidFill>
                <a:latin typeface="游ゴシック" panose="020B0400000000000000" pitchFamily="50" charset="-128"/>
                <a:ea typeface="游ゴシック" panose="020B0400000000000000" pitchFamily="50" charset="-128"/>
              </a:rPr>
              <a:t>２．いのちのつながり</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533500" y="4021107"/>
            <a:ext cx="5724644" cy="830997"/>
          </a:xfrm>
          <a:prstGeom prst="rect">
            <a:avLst/>
          </a:prstGeom>
        </p:spPr>
        <p:txBody>
          <a:bodyPr wrap="none">
            <a:spAutoFit/>
          </a:bodyPr>
          <a:lstStyle/>
          <a:p>
            <a:r>
              <a:rPr lang="ja-JP" altLang="en-US" sz="4800" b="1" dirty="0">
                <a:solidFill>
                  <a:schemeClr val="bg1"/>
                </a:solidFill>
                <a:latin typeface="游ゴシック" panose="020B0400000000000000" pitchFamily="50" charset="-128"/>
                <a:ea typeface="游ゴシック" panose="020B0400000000000000" pitchFamily="50" charset="-128"/>
              </a:rPr>
              <a:t>３．自力回向の否定</a:t>
            </a:r>
            <a:endParaRPr lang="ja-JP" altLang="en-US" b="1" dirty="0">
              <a:solidFill>
                <a:schemeClr val="bg1"/>
              </a:solidFill>
            </a:endParaRPr>
          </a:p>
        </p:txBody>
      </p:sp>
      <p:sp>
        <p:nvSpPr>
          <p:cNvPr id="10" name="正方形/長方形 9"/>
          <p:cNvSpPr/>
          <p:nvPr/>
        </p:nvSpPr>
        <p:spPr>
          <a:xfrm>
            <a:off x="438913" y="5181600"/>
            <a:ext cx="7244778" cy="1058474"/>
          </a:xfrm>
          <a:prstGeom prst="rect">
            <a:avLst/>
          </a:prstGeom>
          <a:noFill/>
          <a:ln w="57150">
            <a:solidFill>
              <a:srgbClr val="FF0000"/>
            </a:solidFill>
          </a:ln>
          <a:effectLst>
            <a:glow rad="2286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1"/>
              </a:solidFill>
            </a:endParaRPr>
          </a:p>
        </p:txBody>
      </p:sp>
    </p:spTree>
    <p:extLst>
      <p:ext uri="{BB962C8B-B14F-4D97-AF65-F5344CB8AC3E}">
        <p14:creationId xmlns:p14="http://schemas.microsoft.com/office/powerpoint/2010/main" val="283703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68742" y="755230"/>
            <a:ext cx="2529860" cy="1323439"/>
          </a:xfrm>
          <a:prstGeom prst="rect">
            <a:avLst/>
          </a:prstGeom>
        </p:spPr>
        <p:txBody>
          <a:bodyPr vert="horz"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孝 養</a:t>
            </a:r>
            <a:endParaRPr kumimoji="1" lang="ja-JP" altLang="en-US" sz="8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6" name="テキスト ボックス 5"/>
          <p:cNvSpPr txBox="1"/>
          <p:nvPr/>
        </p:nvSpPr>
        <p:spPr>
          <a:xfrm>
            <a:off x="4203510" y="678007"/>
            <a:ext cx="33855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p>
        </p:txBody>
      </p:sp>
      <p:sp>
        <p:nvSpPr>
          <p:cNvPr id="8" name="正方形/長方形 7"/>
          <p:cNvSpPr/>
          <p:nvPr/>
        </p:nvSpPr>
        <p:spPr>
          <a:xfrm>
            <a:off x="309254" y="2155890"/>
            <a:ext cx="8465619" cy="5262979"/>
          </a:xfrm>
          <a:prstGeom prst="rect">
            <a:avLst/>
          </a:prstGeom>
        </p:spPr>
        <p:txBody>
          <a:bodyPr vert="horz"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white">
                    <a:lumMod val="75000"/>
                  </a:prstClr>
                </a:solidFill>
                <a:effectLst/>
                <a:uLnTx/>
                <a:uFillTx/>
                <a:latin typeface="游ゴシック" panose="020B0400000000000000" pitchFamily="50" charset="-128"/>
                <a:ea typeface="游ゴシック" panose="020B0400000000000000" pitchFamily="50" charset="-128"/>
                <a:cs typeface="+mn-cs"/>
              </a:rPr>
              <a:t>①孝行を尽くしてよく</a:t>
            </a:r>
            <a:endParaRPr kumimoji="1" lang="en-US" altLang="ja-JP" sz="6000" b="1" i="0" u="none" strike="noStrike" kern="1200" cap="none" spc="0" normalizeH="0" baseline="0" noProof="0" dirty="0">
              <a:ln>
                <a:noFill/>
              </a:ln>
              <a:solidFill>
                <a:prstClr val="white">
                  <a:lumMod val="7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white">
                    <a:lumMod val="75000"/>
                  </a:prstClr>
                </a:solidFill>
                <a:effectLst/>
                <a:uLnTx/>
                <a:uFillTx/>
                <a:latin typeface="游ゴシック" panose="020B0400000000000000" pitchFamily="50" charset="-128"/>
                <a:ea typeface="游ゴシック" panose="020B0400000000000000" pitchFamily="50" charset="-128"/>
                <a:cs typeface="+mn-cs"/>
              </a:rPr>
              <a:t>　親を養うこと。</a:t>
            </a:r>
            <a:endParaRPr kumimoji="1" lang="en-US" altLang="ja-JP" sz="6000" b="1" i="0" u="none" strike="noStrike" kern="1200" cap="none" spc="0" normalizeH="0" baseline="0" noProof="0" dirty="0">
              <a:ln>
                <a:noFill/>
              </a:ln>
              <a:solidFill>
                <a:prstClr val="white">
                  <a:lumMod val="7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②亡き親のために</a:t>
            </a:r>
            <a:endParaRPr kumimoji="1" lang="en-US" altLang="ja-JP" sz="6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ねんごろに弔うこと。</a:t>
            </a:r>
            <a:endParaRPr kumimoji="1" lang="en-US" altLang="ja-JP" sz="6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4899EDAD-BF30-4C47-A16B-24B68ACD7E78}"/>
              </a:ext>
            </a:extLst>
          </p:cNvPr>
          <p:cNvSpPr txBox="1"/>
          <p:nvPr/>
        </p:nvSpPr>
        <p:spPr>
          <a:xfrm>
            <a:off x="520196" y="339453"/>
            <a:ext cx="222048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きょう</a:t>
            </a: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よう</a:t>
            </a:r>
          </a:p>
        </p:txBody>
      </p:sp>
    </p:spTree>
    <p:extLst>
      <p:ext uri="{BB962C8B-B14F-4D97-AF65-F5344CB8AC3E}">
        <p14:creationId xmlns:p14="http://schemas.microsoft.com/office/powerpoint/2010/main" val="5950461"/>
      </p:ext>
    </p:extLst>
  </p:cSld>
  <p:clrMapOvr>
    <a:masterClrMapping/>
  </p:clrMapOvr>
  <mc:AlternateContent xmlns:mc="http://schemas.openxmlformats.org/markup-compatibility/2006" xmlns:p14="http://schemas.microsoft.com/office/powerpoint/2010/main">
    <mc:Choice Requires="p14">
      <p:transition spd="med" p14:dur="700" advTm="10917">
        <p:fade/>
      </p:transition>
    </mc:Choice>
    <mc:Fallback xmlns="">
      <p:transition spd="med" advTm="10917">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648" y="-531440"/>
            <a:ext cx="11041159" cy="7886544"/>
          </a:xfrm>
          <a:prstGeom prst="rect">
            <a:avLst/>
          </a:prstGeom>
        </p:spPr>
      </p:pic>
      <p:sp>
        <p:nvSpPr>
          <p:cNvPr id="4" name="テキスト ボックス 3"/>
          <p:cNvSpPr txBox="1"/>
          <p:nvPr/>
        </p:nvSpPr>
        <p:spPr>
          <a:xfrm>
            <a:off x="599053" y="2950829"/>
            <a:ext cx="7775690" cy="923330"/>
          </a:xfrm>
          <a:prstGeom prst="rect">
            <a:avLst/>
          </a:prstGeom>
          <a:noFill/>
          <a:effectLst>
            <a:glow rad="228600">
              <a:schemeClr val="accent4">
                <a:satMod val="175000"/>
                <a:alpha val="40000"/>
              </a:schemeClr>
            </a:glow>
          </a:effectLst>
        </p:spPr>
        <p:txBody>
          <a:bodyPr wrap="square" rtlCol="0">
            <a:spAutoFit/>
          </a:bodyPr>
          <a:lstStyle/>
          <a:p>
            <a:pPr algn="ctr"/>
            <a:r>
              <a:rPr lang="ja-JP" altLang="en-US" sz="5400" b="1" dirty="0">
                <a:solidFill>
                  <a:schemeClr val="bg1"/>
                </a:solidFill>
                <a:latin typeface="Calibri Light" panose="020F0302020204030204"/>
                <a:ea typeface="游ゴシック" panose="020B0400000000000000" pitchFamily="50" charset="-128"/>
              </a:rPr>
              <a:t>４．有縁の人々を救う道</a:t>
            </a:r>
          </a:p>
        </p:txBody>
      </p:sp>
    </p:spTree>
    <p:extLst>
      <p:ext uri="{BB962C8B-B14F-4D97-AF65-F5344CB8AC3E}">
        <p14:creationId xmlns:p14="http://schemas.microsoft.com/office/powerpoint/2010/main" val="332747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612802" y="135231"/>
            <a:ext cx="2400657" cy="6407004"/>
          </a:xfrm>
          <a:prstGeom prst="rect">
            <a:avLst/>
          </a:prstGeom>
          <a:gradFill>
            <a:gsLst>
              <a:gs pos="0">
                <a:srgbClr val="00FFFF">
                  <a:tint val="66000"/>
                  <a:satMod val="160000"/>
                </a:srgbClr>
              </a:gs>
              <a:gs pos="50000">
                <a:srgbClr val="00FFFF">
                  <a:tint val="44500"/>
                  <a:satMod val="160000"/>
                </a:srgbClr>
              </a:gs>
              <a:gs pos="100000">
                <a:srgbClr val="00FFFF">
                  <a:tint val="23500"/>
                  <a:satMod val="160000"/>
                </a:srgbClr>
              </a:gs>
            </a:gsLst>
            <a:lin ang="16200000" scaled="1"/>
          </a:gradFill>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ただ自力をすてて、いそぎ浄土のさとりを</a:t>
            </a:r>
            <a:r>
              <a:rPr lang="ja-JP" altLang="en-US" sz="4800" b="1" dirty="0" err="1">
                <a:solidFill>
                  <a:prstClr val="black"/>
                </a:solidFill>
                <a:latin typeface="游ゴシック" panose="020B0400000000000000" pitchFamily="50" charset="-128"/>
                <a:ea typeface="游ゴシック" panose="020B0400000000000000" pitchFamily="50" charset="-128"/>
              </a:rPr>
              <a:t>ひらきなば</a:t>
            </a:r>
            <a:r>
              <a:rPr lang="ja-JP" altLang="en-US" sz="4800" b="1" dirty="0">
                <a:solidFill>
                  <a:prstClr val="black"/>
                </a:solidFill>
                <a:latin typeface="游ゴシック" panose="020B0400000000000000" pitchFamily="50" charset="-128"/>
                <a:ea typeface="游ゴシック" panose="020B0400000000000000" pitchFamily="50" charset="-128"/>
              </a:rPr>
              <a:t>、</a:t>
            </a:r>
          </a:p>
        </p:txBody>
      </p:sp>
      <p:sp>
        <p:nvSpPr>
          <p:cNvPr id="4" name="正方形/長方形 3"/>
          <p:cNvSpPr/>
          <p:nvPr/>
        </p:nvSpPr>
        <p:spPr>
          <a:xfrm>
            <a:off x="1615939" y="135231"/>
            <a:ext cx="4247317" cy="6407004"/>
          </a:xfrm>
          <a:prstGeom prst="rect">
            <a:avLst/>
          </a:prstGeom>
        </p:spPr>
        <p:txBody>
          <a:bodyPr vert="eaVert" wrap="square">
            <a:spAutoFit/>
          </a:bodyPr>
          <a:lstStyle/>
          <a:p>
            <a:pPr lvl="0"/>
            <a:r>
              <a:rPr lang="ja-JP" altLang="en-US" sz="4800" b="1" dirty="0">
                <a:solidFill>
                  <a:prstClr val="black"/>
                </a:solidFill>
                <a:latin typeface="游ゴシック" panose="020B0400000000000000" pitchFamily="50" charset="-128"/>
                <a:ea typeface="游ゴシック" panose="020B0400000000000000" pitchFamily="50" charset="-128"/>
              </a:rPr>
              <a:t>自力にとらわれた心を捨て、速やかに浄土に往生してさとりを開いたなら、</a:t>
            </a:r>
            <a:endParaRPr lang="en-US" altLang="ja-JP" sz="4800" b="1" dirty="0">
              <a:solidFill>
                <a:prstClr val="black"/>
              </a:solidFill>
              <a:latin typeface="游ゴシック" panose="020B0400000000000000" pitchFamily="50" charset="-128"/>
              <a:ea typeface="游ゴシック" panose="020B0400000000000000" pitchFamily="50" charset="-128"/>
            </a:endParaRPr>
          </a:p>
          <a:p>
            <a:endParaRPr lang="en-US" altLang="ja-JP" sz="3600" b="1" dirty="0">
              <a:solidFill>
                <a:prstClr val="black"/>
              </a:solidFill>
              <a:latin typeface="游ゴシック" panose="020B0400000000000000" pitchFamily="50" charset="-128"/>
              <a:ea typeface="游ゴシック" panose="020B0400000000000000" pitchFamily="50" charset="-128"/>
            </a:endParaRPr>
          </a:p>
          <a:p>
            <a:r>
              <a:rPr lang="ja-JP" altLang="en-US" sz="3600" b="1" dirty="0">
                <a:solidFill>
                  <a:prstClr val="black"/>
                </a:solidFill>
                <a:latin typeface="游ゴシック" panose="020B0400000000000000" pitchFamily="50" charset="-128"/>
                <a:ea typeface="游ゴシック" panose="020B0400000000000000" pitchFamily="50" charset="-128"/>
              </a:rPr>
              <a:t>　　　　　　　（現代語訳）</a:t>
            </a:r>
          </a:p>
        </p:txBody>
      </p:sp>
    </p:spTree>
    <p:extLst>
      <p:ext uri="{BB962C8B-B14F-4D97-AF65-F5344CB8AC3E}">
        <p14:creationId xmlns:p14="http://schemas.microsoft.com/office/powerpoint/2010/main" val="236164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612802" y="135231"/>
            <a:ext cx="2400657" cy="6407004"/>
          </a:xfrm>
          <a:prstGeom prst="rect">
            <a:avLst/>
          </a:prstGeom>
          <a:gradFill>
            <a:gsLst>
              <a:gs pos="0">
                <a:srgbClr val="00FFFF">
                  <a:tint val="66000"/>
                  <a:satMod val="160000"/>
                </a:srgbClr>
              </a:gs>
              <a:gs pos="50000">
                <a:srgbClr val="00FFFF">
                  <a:tint val="44500"/>
                  <a:satMod val="160000"/>
                </a:srgbClr>
              </a:gs>
              <a:gs pos="100000">
                <a:srgbClr val="00FFFF">
                  <a:tint val="23500"/>
                  <a:satMod val="160000"/>
                </a:srgbClr>
              </a:gs>
            </a:gsLst>
            <a:lin ang="16200000" scaled="1"/>
          </a:gradFill>
        </p:spPr>
        <p:txBody>
          <a:bodyPr vert="eaVert" wrap="square" rtlCol="0">
            <a:spAutoFit/>
          </a:bodyPr>
          <a:lstStyle/>
          <a:p>
            <a:r>
              <a:rPr lang="ja-JP" altLang="en-US" sz="4800" b="1" dirty="0">
                <a:solidFill>
                  <a:srgbClr val="FF0000"/>
                </a:solidFill>
                <a:latin typeface="游ゴシック" panose="020B0400000000000000" pitchFamily="50" charset="-128"/>
                <a:ea typeface="游ゴシック" panose="020B0400000000000000" pitchFamily="50" charset="-128"/>
              </a:rPr>
              <a:t>ただ自力をすてて</a:t>
            </a:r>
            <a:r>
              <a:rPr lang="ja-JP" altLang="en-US" sz="4800" b="1" dirty="0">
                <a:solidFill>
                  <a:prstClr val="black"/>
                </a:solidFill>
                <a:latin typeface="游ゴシック" panose="020B0400000000000000" pitchFamily="50" charset="-128"/>
                <a:ea typeface="游ゴシック" panose="020B0400000000000000" pitchFamily="50" charset="-128"/>
              </a:rPr>
              <a:t>、いそぎ浄土のさとりを</a:t>
            </a:r>
            <a:r>
              <a:rPr lang="ja-JP" altLang="en-US" sz="4800" b="1" dirty="0" err="1">
                <a:solidFill>
                  <a:prstClr val="black"/>
                </a:solidFill>
                <a:latin typeface="游ゴシック" panose="020B0400000000000000" pitchFamily="50" charset="-128"/>
                <a:ea typeface="游ゴシック" panose="020B0400000000000000" pitchFamily="50" charset="-128"/>
              </a:rPr>
              <a:t>ひらきなば</a:t>
            </a:r>
            <a:r>
              <a:rPr lang="ja-JP" altLang="en-US" sz="4800" b="1" dirty="0">
                <a:solidFill>
                  <a:prstClr val="black"/>
                </a:solidFill>
                <a:latin typeface="游ゴシック" panose="020B0400000000000000" pitchFamily="50" charset="-128"/>
                <a:ea typeface="游ゴシック" panose="020B0400000000000000" pitchFamily="50" charset="-128"/>
              </a:rPr>
              <a:t>、</a:t>
            </a:r>
          </a:p>
        </p:txBody>
      </p:sp>
      <p:sp>
        <p:nvSpPr>
          <p:cNvPr id="4" name="正方形/長方形 3"/>
          <p:cNvSpPr/>
          <p:nvPr/>
        </p:nvSpPr>
        <p:spPr>
          <a:xfrm>
            <a:off x="1615939" y="135231"/>
            <a:ext cx="4247317" cy="6407004"/>
          </a:xfrm>
          <a:prstGeom prst="rect">
            <a:avLst/>
          </a:prstGeom>
        </p:spPr>
        <p:txBody>
          <a:bodyPr vert="eaVert" wrap="square">
            <a:spAutoFit/>
          </a:bodyPr>
          <a:lstStyle/>
          <a:p>
            <a:pPr lvl="0"/>
            <a:r>
              <a:rPr lang="ja-JP" altLang="en-US" sz="4800" b="1" dirty="0">
                <a:solidFill>
                  <a:srgbClr val="FF0000"/>
                </a:solidFill>
                <a:latin typeface="游ゴシック" panose="020B0400000000000000" pitchFamily="50" charset="-128"/>
                <a:ea typeface="游ゴシック" panose="020B0400000000000000" pitchFamily="50" charset="-128"/>
              </a:rPr>
              <a:t>自力にとらわれた心を捨て</a:t>
            </a:r>
            <a:r>
              <a:rPr lang="ja-JP" altLang="en-US" sz="4800" b="1" dirty="0">
                <a:solidFill>
                  <a:prstClr val="black"/>
                </a:solidFill>
                <a:latin typeface="游ゴシック" panose="020B0400000000000000" pitchFamily="50" charset="-128"/>
                <a:ea typeface="游ゴシック" panose="020B0400000000000000" pitchFamily="50" charset="-128"/>
              </a:rPr>
              <a:t>、速やかに浄土に往生してさとりを開いたなら、</a:t>
            </a:r>
            <a:endParaRPr lang="en-US" altLang="ja-JP" sz="4800" b="1" dirty="0">
              <a:solidFill>
                <a:prstClr val="black"/>
              </a:solidFill>
              <a:latin typeface="游ゴシック" panose="020B0400000000000000" pitchFamily="50" charset="-128"/>
              <a:ea typeface="游ゴシック" panose="020B0400000000000000" pitchFamily="50" charset="-128"/>
            </a:endParaRPr>
          </a:p>
          <a:p>
            <a:endParaRPr lang="en-US" altLang="ja-JP" sz="3600" b="1" dirty="0">
              <a:solidFill>
                <a:prstClr val="black"/>
              </a:solidFill>
              <a:latin typeface="游ゴシック" panose="020B0400000000000000" pitchFamily="50" charset="-128"/>
              <a:ea typeface="游ゴシック" panose="020B0400000000000000" pitchFamily="50" charset="-128"/>
            </a:endParaRPr>
          </a:p>
          <a:p>
            <a:r>
              <a:rPr lang="ja-JP" altLang="en-US" sz="3600" b="1" dirty="0">
                <a:solidFill>
                  <a:prstClr val="black"/>
                </a:solidFill>
                <a:latin typeface="游ゴシック" panose="020B0400000000000000" pitchFamily="50" charset="-128"/>
                <a:ea typeface="游ゴシック" panose="020B0400000000000000" pitchFamily="50" charset="-128"/>
              </a:rPr>
              <a:t>　　　　　　　（現代語訳）</a:t>
            </a:r>
          </a:p>
        </p:txBody>
      </p:sp>
    </p:spTree>
    <p:extLst>
      <p:ext uri="{BB962C8B-B14F-4D97-AF65-F5344CB8AC3E}">
        <p14:creationId xmlns:p14="http://schemas.microsoft.com/office/powerpoint/2010/main" val="152773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357538" y="598527"/>
            <a:ext cx="923330" cy="5046369"/>
          </a:xfrm>
          <a:prstGeom prst="rect">
            <a:avLst/>
          </a:prstGeom>
          <a:gradFill>
            <a:gsLst>
              <a:gs pos="0">
                <a:srgbClr val="00FFFF">
                  <a:tint val="66000"/>
                  <a:satMod val="160000"/>
                </a:srgbClr>
              </a:gs>
              <a:gs pos="50000">
                <a:srgbClr val="00FFFF">
                  <a:tint val="44500"/>
                  <a:satMod val="160000"/>
                </a:srgbClr>
              </a:gs>
              <a:gs pos="100000">
                <a:srgbClr val="00FFFF">
                  <a:tint val="23500"/>
                  <a:satMod val="160000"/>
                </a:srgbClr>
              </a:gs>
            </a:gsLst>
            <a:lin ang="16200000" scaled="1"/>
          </a:gradFill>
        </p:spPr>
        <p:txBody>
          <a:bodyPr vert="eaVert" wrap="square" rtlCol="0">
            <a:spAutoFit/>
          </a:bodyPr>
          <a:lstStyle/>
          <a:p>
            <a:r>
              <a:rPr lang="ja-JP" altLang="en-US" sz="4800" b="1" dirty="0">
                <a:solidFill>
                  <a:srgbClr val="FF0000"/>
                </a:solidFill>
                <a:latin typeface="游ゴシック" panose="020B0400000000000000" pitchFamily="50" charset="-128"/>
                <a:ea typeface="游ゴシック" panose="020B0400000000000000" pitchFamily="50" charset="-128"/>
              </a:rPr>
              <a:t>ただ自力をすてて</a:t>
            </a:r>
          </a:p>
        </p:txBody>
      </p:sp>
      <p:sp>
        <p:nvSpPr>
          <p:cNvPr id="4" name="正方形/長方形 3"/>
          <p:cNvSpPr/>
          <p:nvPr/>
        </p:nvSpPr>
        <p:spPr>
          <a:xfrm>
            <a:off x="4715433" y="567055"/>
            <a:ext cx="1661993" cy="5911354"/>
          </a:xfrm>
          <a:prstGeom prst="rect">
            <a:avLst/>
          </a:prstGeom>
        </p:spPr>
        <p:txBody>
          <a:bodyPr vert="eaVert" wrap="square">
            <a:spAutoFit/>
          </a:bodyPr>
          <a:lstStyle/>
          <a:p>
            <a:pPr lvl="0"/>
            <a:r>
              <a:rPr lang="ja-JP" altLang="en-US" sz="4800" b="1" dirty="0">
                <a:solidFill>
                  <a:prstClr val="black"/>
                </a:solidFill>
                <a:latin typeface="游ゴシック" panose="020B0400000000000000" pitchFamily="50" charset="-128"/>
                <a:ea typeface="游ゴシック" panose="020B0400000000000000" pitchFamily="50" charset="-128"/>
              </a:rPr>
              <a:t>自力にとらわれた心を捨てて、</a:t>
            </a:r>
            <a:endParaRPr lang="en-US" altLang="ja-JP" sz="4800" b="1" dirty="0">
              <a:solidFill>
                <a:prstClr val="black"/>
              </a:solidFill>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392451" y="611838"/>
            <a:ext cx="1661993" cy="5729122"/>
          </a:xfrm>
          <a:prstGeom prst="rect">
            <a:avLst/>
          </a:prstGeom>
        </p:spPr>
        <p:txBody>
          <a:bodyPr vert="eaVert" wrap="square">
            <a:spAutoFit/>
          </a:bodyPr>
          <a:lstStyle/>
          <a:p>
            <a:pPr lvl="0"/>
            <a:r>
              <a:rPr lang="ja-JP" altLang="en-US" sz="4800" b="1" dirty="0">
                <a:latin typeface="游ゴシック" panose="020B0400000000000000" pitchFamily="50" charset="-128"/>
                <a:ea typeface="游ゴシック" panose="020B0400000000000000" pitchFamily="50" charset="-128"/>
              </a:rPr>
              <a:t>阿弥陀さまのお救いに</a:t>
            </a:r>
            <a:r>
              <a:rPr lang="ja-JP" altLang="en-US" sz="4800" b="1" dirty="0">
                <a:solidFill>
                  <a:srgbClr val="FF0000"/>
                </a:solidFill>
                <a:latin typeface="游ゴシック" panose="020B0400000000000000" pitchFamily="50" charset="-128"/>
                <a:ea typeface="游ゴシック" panose="020B0400000000000000" pitchFamily="50" charset="-128"/>
              </a:rPr>
              <a:t>まかせる</a:t>
            </a:r>
            <a:r>
              <a:rPr lang="ja-JP" altLang="en-US" sz="4800" b="1" dirty="0">
                <a:latin typeface="游ゴシック" panose="020B0400000000000000" pitchFamily="50" charset="-128"/>
                <a:ea typeface="游ゴシック" panose="020B0400000000000000" pitchFamily="50" charset="-128"/>
              </a:rPr>
              <a:t>。</a:t>
            </a:r>
          </a:p>
        </p:txBody>
      </p:sp>
      <p:sp>
        <p:nvSpPr>
          <p:cNvPr id="2" name="等号 1"/>
          <p:cNvSpPr/>
          <p:nvPr/>
        </p:nvSpPr>
        <p:spPr>
          <a:xfrm>
            <a:off x="6436181" y="2219503"/>
            <a:ext cx="816864" cy="108508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
        <p:nvSpPr>
          <p:cNvPr id="9" name="等号 8"/>
          <p:cNvSpPr/>
          <p:nvPr/>
        </p:nvSpPr>
        <p:spPr>
          <a:xfrm>
            <a:off x="3820929" y="2219503"/>
            <a:ext cx="816864" cy="108508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
        <p:nvSpPr>
          <p:cNvPr id="8" name="テキスト ボックス 7"/>
          <p:cNvSpPr txBox="1"/>
          <p:nvPr/>
        </p:nvSpPr>
        <p:spPr>
          <a:xfrm>
            <a:off x="2158937" y="543790"/>
            <a:ext cx="1661993" cy="6027698"/>
          </a:xfrm>
          <a:prstGeom prst="rect">
            <a:avLst/>
          </a:prstGeom>
          <a:noFill/>
        </p:spPr>
        <p:txBody>
          <a:bodyPr vert="eaVert" wrap="square" rtlCol="0">
            <a:spAutoFit/>
          </a:bodyPr>
          <a:lstStyle/>
          <a:p>
            <a:pPr lvl="0"/>
            <a:r>
              <a:rPr lang="ja-JP" altLang="en-US" sz="4800" b="1" dirty="0">
                <a:latin typeface="游ゴシック" panose="020B0400000000000000" pitchFamily="50" charset="-128"/>
                <a:ea typeface="游ゴシック" panose="020B0400000000000000" pitchFamily="50" charset="-128"/>
              </a:rPr>
              <a:t>自分の力をたよりとする心を</a:t>
            </a:r>
            <a:r>
              <a:rPr lang="ja-JP" altLang="en-US" sz="4800" b="1" dirty="0">
                <a:solidFill>
                  <a:srgbClr val="FF0000"/>
                </a:solidFill>
                <a:latin typeface="游ゴシック" panose="020B0400000000000000" pitchFamily="50" charset="-128"/>
                <a:ea typeface="游ゴシック" panose="020B0400000000000000" pitchFamily="50" charset="-128"/>
              </a:rPr>
              <a:t>捨てる</a:t>
            </a:r>
            <a:r>
              <a:rPr lang="ja-JP" altLang="en-US" sz="4800" b="1" dirty="0">
                <a:latin typeface="游ゴシック" panose="020B0400000000000000" pitchFamily="50" charset="-128"/>
                <a:ea typeface="游ゴシック" panose="020B0400000000000000" pitchFamily="50" charset="-128"/>
              </a:rPr>
              <a:t>。</a:t>
            </a:r>
          </a:p>
        </p:txBody>
      </p:sp>
    </p:spTree>
    <p:extLst>
      <p:ext uri="{BB962C8B-B14F-4D97-AF65-F5344CB8AC3E}">
        <p14:creationId xmlns:p14="http://schemas.microsoft.com/office/powerpoint/2010/main" val="316134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animBg="1"/>
      <p:bldP spid="9" grpId="0" animBg="1"/>
      <p:bldP spid="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127185" y="214177"/>
            <a:ext cx="3570208" cy="6480720"/>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16200000" scaled="1"/>
            <a:tileRect/>
          </a:gradFill>
          <a:effectLst/>
        </p:spPr>
        <p:txBody>
          <a:bodyPr vert="eaVert" wrap="square" rtlCol="0">
            <a:spAutoFit/>
          </a:bodyPr>
          <a:lstStyle/>
          <a:p>
            <a:r>
              <a:rPr lang="ja-JP" altLang="en-US" sz="4400" b="1" dirty="0">
                <a:solidFill>
                  <a:prstClr val="black"/>
                </a:solidFill>
                <a:latin typeface="游ゴシック" panose="020B0400000000000000" pitchFamily="50" charset="-128"/>
                <a:ea typeface="游ゴシック" panose="020B0400000000000000" pitchFamily="50" charset="-128"/>
              </a:rPr>
              <a:t>しかれども、</a:t>
            </a:r>
            <a:r>
              <a:rPr lang="ja-JP" altLang="en-US" sz="4400" b="1" dirty="0">
                <a:solidFill>
                  <a:srgbClr val="FF0000"/>
                </a:solidFill>
                <a:latin typeface="游ゴシック" panose="020B0400000000000000" pitchFamily="50" charset="-128"/>
                <a:ea typeface="游ゴシック" panose="020B0400000000000000" pitchFamily="50" charset="-128"/>
              </a:rPr>
              <a:t>自力のこころをひるがへして</a:t>
            </a:r>
            <a:r>
              <a:rPr lang="ja-JP" altLang="en-US" sz="4400" b="1" dirty="0">
                <a:solidFill>
                  <a:prstClr val="black"/>
                </a:solidFill>
                <a:latin typeface="游ゴシック" panose="020B0400000000000000" pitchFamily="50" charset="-128"/>
                <a:ea typeface="游ゴシック" panose="020B0400000000000000" pitchFamily="50" charset="-128"/>
              </a:rPr>
              <a:t>、他力をたのみたてまつれば、</a:t>
            </a:r>
            <a:r>
              <a:rPr lang="ja-JP" altLang="en-US" sz="4400" b="1" dirty="0">
                <a:solidFill>
                  <a:srgbClr val="FF0000"/>
                </a:solidFill>
                <a:latin typeface="游ゴシック" panose="020B0400000000000000" pitchFamily="50" charset="-128"/>
                <a:ea typeface="游ゴシック" panose="020B0400000000000000" pitchFamily="50" charset="-128"/>
              </a:rPr>
              <a:t>真実報土の往生</a:t>
            </a:r>
            <a:r>
              <a:rPr lang="ja-JP" altLang="en-US" sz="4400" b="1" dirty="0">
                <a:solidFill>
                  <a:prstClr val="black"/>
                </a:solidFill>
                <a:latin typeface="游ゴシック" panose="020B0400000000000000" pitchFamily="50" charset="-128"/>
                <a:ea typeface="游ゴシック" panose="020B0400000000000000" pitchFamily="50" charset="-128"/>
              </a:rPr>
              <a:t>をとぐ</a:t>
            </a:r>
            <a:r>
              <a:rPr lang="ja-JP" altLang="en-US" sz="4400" b="1" dirty="0" err="1">
                <a:solidFill>
                  <a:prstClr val="black"/>
                </a:solidFill>
                <a:latin typeface="游ゴシック" panose="020B0400000000000000" pitchFamily="50" charset="-128"/>
                <a:ea typeface="游ゴシック" panose="020B0400000000000000" pitchFamily="50" charset="-128"/>
              </a:rPr>
              <a:t>る</a:t>
            </a:r>
            <a:r>
              <a:rPr lang="ja-JP" altLang="en-US" sz="4400" b="1" dirty="0">
                <a:solidFill>
                  <a:prstClr val="black"/>
                </a:solidFill>
                <a:latin typeface="游ゴシック" panose="020B0400000000000000" pitchFamily="50" charset="-128"/>
                <a:ea typeface="游ゴシック" panose="020B0400000000000000" pitchFamily="50" charset="-128"/>
              </a:rPr>
              <a:t>なり。</a:t>
            </a:r>
            <a:r>
              <a:rPr lang="ja-JP" altLang="en-US" sz="2800" b="1" dirty="0">
                <a:solidFill>
                  <a:prstClr val="black"/>
                </a:solidFill>
              </a:rPr>
              <a:t>　　　　　　　　</a:t>
            </a:r>
            <a:r>
              <a:rPr lang="ja-JP" altLang="en-US" sz="2400" b="1" dirty="0">
                <a:solidFill>
                  <a:prstClr val="black"/>
                </a:solidFill>
                <a:ea typeface="游ゴシック" panose="020B0400000000000000" pitchFamily="50" charset="-128"/>
              </a:rPr>
              <a:t>（註・八三三頁）　</a:t>
            </a:r>
            <a:endParaRPr lang="ja-JP" altLang="en-US" sz="2400" b="1" dirty="0">
              <a:solidFill>
                <a:prstClr val="black"/>
              </a:solidFill>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95312" y="262949"/>
            <a:ext cx="3877985" cy="6383175"/>
          </a:xfrm>
          <a:prstGeom prst="rect">
            <a:avLst/>
          </a:prstGeom>
          <a:noFill/>
          <a:effectLst/>
        </p:spPr>
        <p:txBody>
          <a:bodyPr vert="eaVert" wrap="square" rtlCol="0">
            <a:spAutoFit/>
          </a:bodyPr>
          <a:lstStyle/>
          <a:p>
            <a:r>
              <a:rPr lang="ja-JP" altLang="en-US" sz="4000" b="1" dirty="0">
                <a:solidFill>
                  <a:prstClr val="black"/>
                </a:solidFill>
                <a:latin typeface="游ゴシック" panose="020B0400000000000000" pitchFamily="50" charset="-128"/>
                <a:ea typeface="游ゴシック" panose="020B0400000000000000" pitchFamily="50" charset="-128"/>
              </a:rPr>
              <a:t>しかしそのような人でも、</a:t>
            </a:r>
            <a:r>
              <a:rPr lang="ja-JP" altLang="en-US" sz="4000" b="1" dirty="0">
                <a:solidFill>
                  <a:srgbClr val="FF0000"/>
                </a:solidFill>
                <a:latin typeface="游ゴシック" panose="020B0400000000000000" pitchFamily="50" charset="-128"/>
                <a:ea typeface="游ゴシック" panose="020B0400000000000000" pitchFamily="50" charset="-128"/>
              </a:rPr>
              <a:t>自力にとらわれた心をあらためて</a:t>
            </a:r>
            <a:r>
              <a:rPr lang="ja-JP" altLang="en-US" sz="4000" b="1" dirty="0">
                <a:solidFill>
                  <a:prstClr val="black"/>
                </a:solidFill>
                <a:latin typeface="游ゴシック" panose="020B0400000000000000" pitchFamily="50" charset="-128"/>
                <a:ea typeface="游ゴシック" panose="020B0400000000000000" pitchFamily="50" charset="-128"/>
              </a:rPr>
              <a:t>、本願のはたらきにおまかせするなら、</a:t>
            </a:r>
            <a:r>
              <a:rPr lang="ja-JP" altLang="en-US" sz="4000" b="1" dirty="0">
                <a:solidFill>
                  <a:srgbClr val="FF0000"/>
                </a:solidFill>
                <a:latin typeface="游ゴシック" panose="020B0400000000000000" pitchFamily="50" charset="-128"/>
                <a:ea typeface="游ゴシック" panose="020B0400000000000000" pitchFamily="50" charset="-128"/>
              </a:rPr>
              <a:t>真実の浄土</a:t>
            </a:r>
            <a:r>
              <a:rPr lang="ja-JP" altLang="en-US" sz="4000" b="1" dirty="0">
                <a:solidFill>
                  <a:prstClr val="black"/>
                </a:solidFill>
                <a:latin typeface="游ゴシック" panose="020B0400000000000000" pitchFamily="50" charset="-128"/>
                <a:ea typeface="游ゴシック" panose="020B0400000000000000" pitchFamily="50" charset="-128"/>
              </a:rPr>
              <a:t>に往生することができるのです。</a:t>
            </a:r>
            <a:r>
              <a:rPr lang="ja-JP" altLang="en-US" sz="2800" b="1" dirty="0">
                <a:solidFill>
                  <a:prstClr val="black"/>
                </a:solidFill>
              </a:rPr>
              <a:t>　　　　　　　　</a:t>
            </a:r>
            <a:endParaRPr lang="ja-JP" altLang="en-US" sz="4400" b="1" dirty="0">
              <a:solidFill>
                <a:prstClr val="black"/>
              </a:solidFill>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7697393" y="214177"/>
            <a:ext cx="738664" cy="3839272"/>
          </a:xfrm>
          <a:prstGeom prst="rect">
            <a:avLst/>
          </a:prstGeom>
          <a:solidFill>
            <a:schemeClr val="accent6">
              <a:lumMod val="40000"/>
              <a:lumOff val="60000"/>
            </a:schemeClr>
          </a:solidFill>
          <a:ln w="38100">
            <a:noFill/>
          </a:ln>
        </p:spPr>
        <p:txBody>
          <a:bodyPr vert="eaVert" wrap="square" rtlCol="0">
            <a:spAutoFit/>
          </a:bodyPr>
          <a:lstStyle/>
          <a:p>
            <a:pPr algn="ctr"/>
            <a:r>
              <a:rPr lang="en-US" altLang="ja-JP" sz="3600" b="1" dirty="0">
                <a:solidFill>
                  <a:prstClr val="black"/>
                </a:solidFill>
                <a:latin typeface="游ゴシック" panose="020B0400000000000000" pitchFamily="50" charset="-128"/>
                <a:ea typeface="游ゴシック" panose="020B0400000000000000" pitchFamily="50" charset="-128"/>
              </a:rPr>
              <a:t>『</a:t>
            </a:r>
            <a:r>
              <a:rPr lang="ja-JP" altLang="en-US" sz="3600" b="1" dirty="0">
                <a:solidFill>
                  <a:prstClr val="black"/>
                </a:solidFill>
                <a:latin typeface="游ゴシック" panose="020B0400000000000000" pitchFamily="50" charset="-128"/>
                <a:ea typeface="游ゴシック" panose="020B0400000000000000" pitchFamily="50" charset="-128"/>
              </a:rPr>
              <a:t>歎異鈔</a:t>
            </a:r>
            <a:r>
              <a:rPr lang="en-US" altLang="ja-JP" sz="3600" b="1" dirty="0">
                <a:solidFill>
                  <a:prstClr val="black"/>
                </a:solidFill>
                <a:latin typeface="游ゴシック" panose="020B0400000000000000" pitchFamily="50" charset="-128"/>
                <a:ea typeface="游ゴシック" panose="020B0400000000000000" pitchFamily="50" charset="-128"/>
              </a:rPr>
              <a:t>』</a:t>
            </a:r>
            <a:r>
              <a:rPr lang="ja-JP" altLang="en-US" sz="3600" b="1" dirty="0">
                <a:solidFill>
                  <a:prstClr val="black"/>
                </a:solidFill>
                <a:latin typeface="游ゴシック" panose="020B0400000000000000" pitchFamily="50" charset="-128"/>
                <a:ea typeface="游ゴシック" panose="020B0400000000000000" pitchFamily="50" charset="-128"/>
              </a:rPr>
              <a:t>第三条</a:t>
            </a:r>
          </a:p>
        </p:txBody>
      </p:sp>
      <p:sp>
        <p:nvSpPr>
          <p:cNvPr id="6" name="角丸四角形 5"/>
          <p:cNvSpPr/>
          <p:nvPr/>
        </p:nvSpPr>
        <p:spPr>
          <a:xfrm>
            <a:off x="8436057" y="0"/>
            <a:ext cx="646176" cy="119481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rPr>
              <a:t>復習</a:t>
            </a:r>
          </a:p>
        </p:txBody>
      </p:sp>
    </p:spTree>
    <p:extLst>
      <p:ext uri="{BB962C8B-B14F-4D97-AF65-F5344CB8AC3E}">
        <p14:creationId xmlns:p14="http://schemas.microsoft.com/office/powerpoint/2010/main" val="214035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9873" y="190410"/>
            <a:ext cx="8928992" cy="2308324"/>
          </a:xfrm>
          <a:prstGeom prst="rect">
            <a:avLst/>
          </a:prstGeom>
          <a:noFill/>
        </p:spPr>
        <p:txBody>
          <a:bodyPr vert="horz" wrap="square" rtlCol="0">
            <a:spAutoFit/>
          </a:bodyPr>
          <a:lstStyle/>
          <a:p>
            <a:pPr algn="ctr"/>
            <a:r>
              <a:rPr lang="ja-JP" altLang="en-US" sz="4800" b="1" dirty="0">
                <a:solidFill>
                  <a:prstClr val="black"/>
                </a:solidFill>
                <a:ea typeface="游ゴシック" panose="020B0400000000000000" pitchFamily="50" charset="-128"/>
              </a:rPr>
              <a:t>自力をたのむ心を</a:t>
            </a:r>
            <a:endParaRPr lang="en-US" altLang="ja-JP" sz="4800" b="1" dirty="0">
              <a:solidFill>
                <a:prstClr val="black"/>
              </a:solidFill>
              <a:ea typeface="游ゴシック" panose="020B0400000000000000" pitchFamily="50" charset="-128"/>
            </a:endParaRPr>
          </a:p>
          <a:p>
            <a:pPr algn="ctr"/>
            <a:r>
              <a:rPr lang="ja-JP" altLang="en-US" sz="4800" b="1" dirty="0">
                <a:solidFill>
                  <a:srgbClr val="FF0000"/>
                </a:solidFill>
                <a:ea typeface="游ゴシック" panose="020B0400000000000000" pitchFamily="50" charset="-128"/>
              </a:rPr>
              <a:t>ひるがえして</a:t>
            </a:r>
            <a:endParaRPr lang="en-US" altLang="ja-JP" sz="4800" b="1" dirty="0">
              <a:solidFill>
                <a:srgbClr val="FF0000"/>
              </a:solidFill>
              <a:ea typeface="游ゴシック" panose="020B0400000000000000" pitchFamily="50" charset="-128"/>
            </a:endParaRPr>
          </a:p>
          <a:p>
            <a:pPr algn="ctr"/>
            <a:r>
              <a:rPr lang="ja-JP" altLang="en-US" sz="4800" b="1" dirty="0">
                <a:solidFill>
                  <a:prstClr val="black"/>
                </a:solidFill>
                <a:ea typeface="游ゴシック" panose="020B0400000000000000" pitchFamily="50" charset="-128"/>
              </a:rPr>
              <a:t>本願他力におまかせする</a:t>
            </a:r>
          </a:p>
        </p:txBody>
      </p:sp>
      <p:sp>
        <p:nvSpPr>
          <p:cNvPr id="6" name="円/楕円 5"/>
          <p:cNvSpPr/>
          <p:nvPr/>
        </p:nvSpPr>
        <p:spPr>
          <a:xfrm>
            <a:off x="2506423" y="3118964"/>
            <a:ext cx="4275891" cy="1643627"/>
          </a:xfrm>
          <a:prstGeom prst="ellipse">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6000" b="1" dirty="0">
                <a:solidFill>
                  <a:prstClr val="black"/>
                </a:solidFill>
                <a:effectLst>
                  <a:glow rad="114300">
                    <a:prstClr val="white"/>
                  </a:glow>
                </a:effectLst>
                <a:ea typeface="游ゴシック" panose="020B0400000000000000" pitchFamily="50" charset="-128"/>
              </a:rPr>
              <a:t>回心</a:t>
            </a:r>
          </a:p>
        </p:txBody>
      </p:sp>
      <p:sp>
        <p:nvSpPr>
          <p:cNvPr id="8" name="左矢印 7"/>
          <p:cNvSpPr/>
          <p:nvPr/>
        </p:nvSpPr>
        <p:spPr>
          <a:xfrm rot="16200000">
            <a:off x="4341786" y="2136363"/>
            <a:ext cx="605167" cy="12241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solidFill>
                <a:prstClr val="white"/>
              </a:solidFill>
            </a:endParaRPr>
          </a:p>
        </p:txBody>
      </p:sp>
      <p:sp>
        <p:nvSpPr>
          <p:cNvPr id="7" name="テキスト ボックス 6"/>
          <p:cNvSpPr txBox="1"/>
          <p:nvPr/>
        </p:nvSpPr>
        <p:spPr>
          <a:xfrm>
            <a:off x="4032301" y="3178250"/>
            <a:ext cx="1464432" cy="461665"/>
          </a:xfrm>
          <a:prstGeom prst="rect">
            <a:avLst/>
          </a:prstGeom>
          <a:noFill/>
        </p:spPr>
        <p:txBody>
          <a:bodyPr vert="horz" wrap="square" rtlCol="0">
            <a:spAutoFit/>
          </a:bodyPr>
          <a:lstStyle/>
          <a:p>
            <a:r>
              <a:rPr lang="ja-JP" altLang="en-US" sz="2400" b="1" dirty="0">
                <a:solidFill>
                  <a:prstClr val="black"/>
                </a:solidFill>
                <a:effectLst>
                  <a:glow rad="50800">
                    <a:prstClr val="white"/>
                  </a:glow>
                </a:effectLst>
                <a:ea typeface="游ゴシック" panose="020B0400000000000000" pitchFamily="50" charset="-128"/>
              </a:rPr>
              <a:t>え   しん</a:t>
            </a:r>
          </a:p>
        </p:txBody>
      </p:sp>
      <p:sp>
        <p:nvSpPr>
          <p:cNvPr id="9" name="テキスト ボックス 8"/>
          <p:cNvSpPr txBox="1"/>
          <p:nvPr/>
        </p:nvSpPr>
        <p:spPr>
          <a:xfrm>
            <a:off x="950976" y="4826987"/>
            <a:ext cx="7377937" cy="830997"/>
          </a:xfrm>
          <a:prstGeom prst="rect">
            <a:avLst/>
          </a:prstGeom>
          <a:noFill/>
        </p:spPr>
        <p:txBody>
          <a:bodyPr wrap="square" rtlCol="0">
            <a:spAutoFit/>
          </a:bodyPr>
          <a:lstStyle/>
          <a:p>
            <a:r>
              <a:rPr lang="ja-JP" altLang="en-US" sz="4800" b="1" dirty="0">
                <a:solidFill>
                  <a:prstClr val="black"/>
                </a:solidFill>
                <a:ea typeface="游ゴシック" panose="020B0400000000000000" pitchFamily="50" charset="-128"/>
              </a:rPr>
              <a:t>・心の向きを変えること</a:t>
            </a:r>
          </a:p>
        </p:txBody>
      </p:sp>
      <p:sp>
        <p:nvSpPr>
          <p:cNvPr id="10" name="テキスト ボックス 9"/>
          <p:cNvSpPr txBox="1"/>
          <p:nvPr/>
        </p:nvSpPr>
        <p:spPr>
          <a:xfrm>
            <a:off x="853440" y="5725933"/>
            <a:ext cx="7722507" cy="830997"/>
          </a:xfrm>
          <a:prstGeom prst="rect">
            <a:avLst/>
          </a:prstGeom>
          <a:noFill/>
        </p:spPr>
        <p:txBody>
          <a:bodyPr wrap="square" rtlCol="0">
            <a:spAutoFit/>
          </a:bodyPr>
          <a:lstStyle/>
          <a:p>
            <a:pPr algn="ctr"/>
            <a:r>
              <a:rPr lang="ja-JP" altLang="en-US" sz="4800" b="1" dirty="0">
                <a:solidFill>
                  <a:prstClr val="black"/>
                </a:solidFill>
                <a:ea typeface="游ゴシック" panose="020B0400000000000000" pitchFamily="50" charset="-128"/>
              </a:rPr>
              <a:t>・心を根本から改めること</a:t>
            </a:r>
          </a:p>
        </p:txBody>
      </p:sp>
    </p:spTree>
    <p:extLst>
      <p:ext uri="{BB962C8B-B14F-4D97-AF65-F5344CB8AC3E}">
        <p14:creationId xmlns:p14="http://schemas.microsoft.com/office/powerpoint/2010/main" val="177080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p:bldP spid="9" grpId="0"/>
      <p:bldP spid="1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9873" y="190410"/>
            <a:ext cx="8928992" cy="2308324"/>
          </a:xfrm>
          <a:prstGeom prst="rect">
            <a:avLst/>
          </a:prstGeom>
          <a:noFill/>
        </p:spPr>
        <p:txBody>
          <a:bodyPr vert="horz" wrap="square" rtlCol="0">
            <a:spAutoFit/>
          </a:bodyPr>
          <a:lstStyle/>
          <a:p>
            <a:pPr algn="ctr"/>
            <a:r>
              <a:rPr lang="ja-JP" altLang="en-US" sz="4800" b="1" dirty="0">
                <a:solidFill>
                  <a:prstClr val="black"/>
                </a:solidFill>
                <a:ea typeface="游ゴシック" panose="020B0400000000000000" pitchFamily="50" charset="-128"/>
              </a:rPr>
              <a:t>自力をたのむ心を</a:t>
            </a:r>
            <a:endParaRPr lang="en-US" altLang="ja-JP" sz="4800" b="1" dirty="0">
              <a:solidFill>
                <a:prstClr val="black"/>
              </a:solidFill>
              <a:ea typeface="游ゴシック" panose="020B0400000000000000" pitchFamily="50" charset="-128"/>
            </a:endParaRPr>
          </a:p>
          <a:p>
            <a:pPr algn="ctr"/>
            <a:r>
              <a:rPr lang="ja-JP" altLang="en-US" sz="4800" b="1" dirty="0">
                <a:solidFill>
                  <a:srgbClr val="FF0000"/>
                </a:solidFill>
                <a:ea typeface="游ゴシック" panose="020B0400000000000000" pitchFamily="50" charset="-128"/>
              </a:rPr>
              <a:t>ひるがえして</a:t>
            </a:r>
            <a:endParaRPr lang="en-US" altLang="ja-JP" sz="4800" b="1" dirty="0">
              <a:solidFill>
                <a:srgbClr val="FF0000"/>
              </a:solidFill>
              <a:ea typeface="游ゴシック" panose="020B0400000000000000" pitchFamily="50" charset="-128"/>
            </a:endParaRPr>
          </a:p>
          <a:p>
            <a:pPr algn="ctr"/>
            <a:r>
              <a:rPr lang="ja-JP" altLang="en-US" sz="4800" b="1" dirty="0">
                <a:solidFill>
                  <a:prstClr val="black"/>
                </a:solidFill>
                <a:ea typeface="游ゴシック" panose="020B0400000000000000" pitchFamily="50" charset="-128"/>
              </a:rPr>
              <a:t>本願他力におまかせする</a:t>
            </a:r>
          </a:p>
        </p:txBody>
      </p:sp>
      <p:sp>
        <p:nvSpPr>
          <p:cNvPr id="8" name="左矢印 7"/>
          <p:cNvSpPr/>
          <p:nvPr/>
        </p:nvSpPr>
        <p:spPr>
          <a:xfrm rot="16200000">
            <a:off x="4341785" y="2441163"/>
            <a:ext cx="605167" cy="12241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solidFill>
                <a:prstClr val="white"/>
              </a:solidFill>
            </a:endParaRPr>
          </a:p>
        </p:txBody>
      </p:sp>
      <p:sp>
        <p:nvSpPr>
          <p:cNvPr id="11" name="テキスト ボックス 10"/>
          <p:cNvSpPr txBox="1"/>
          <p:nvPr/>
        </p:nvSpPr>
        <p:spPr>
          <a:xfrm>
            <a:off x="451105" y="3833732"/>
            <a:ext cx="8302752" cy="1631216"/>
          </a:xfrm>
          <a:prstGeom prst="rect">
            <a:avLst/>
          </a:prstGeom>
          <a:solidFill>
            <a:srgbClr val="FFFF00"/>
          </a:solidFill>
        </p:spPr>
        <p:txBody>
          <a:bodyPr wrap="square" rtlCol="0">
            <a:spAutoFit/>
          </a:bodyPr>
          <a:lstStyle/>
          <a:p>
            <a:pPr algn="ctr"/>
            <a:r>
              <a:rPr lang="ja-JP" altLang="en-US" sz="5000" b="1" dirty="0">
                <a:solidFill>
                  <a:prstClr val="black"/>
                </a:solidFill>
                <a:latin typeface="游ゴシック" panose="020B0400000000000000" pitchFamily="50" charset="-128"/>
                <a:ea typeface="游ゴシック" panose="020B0400000000000000" pitchFamily="50" charset="-128"/>
              </a:rPr>
              <a:t>阿弥陀仏の</a:t>
            </a:r>
            <a:r>
              <a:rPr lang="ja-JP" altLang="en-US" sz="5000" b="1" dirty="0">
                <a:solidFill>
                  <a:srgbClr val="FF0000"/>
                </a:solidFill>
                <a:latin typeface="游ゴシック" panose="020B0400000000000000" pitchFamily="50" charset="-128"/>
                <a:ea typeface="游ゴシック" panose="020B0400000000000000" pitchFamily="50" charset="-128"/>
              </a:rPr>
              <a:t>真実報土</a:t>
            </a:r>
            <a:r>
              <a:rPr lang="ja-JP" altLang="en-US" sz="5000" b="1" dirty="0">
                <a:solidFill>
                  <a:prstClr val="black"/>
                </a:solidFill>
                <a:latin typeface="游ゴシック" panose="020B0400000000000000" pitchFamily="50" charset="-128"/>
                <a:ea typeface="游ゴシック" panose="020B0400000000000000" pitchFamily="50" charset="-128"/>
              </a:rPr>
              <a:t>に</a:t>
            </a:r>
            <a:endParaRPr lang="en-US" altLang="ja-JP" sz="5000" b="1" dirty="0">
              <a:solidFill>
                <a:prstClr val="black"/>
              </a:solidFill>
              <a:latin typeface="游ゴシック" panose="020B0400000000000000" pitchFamily="50" charset="-128"/>
              <a:ea typeface="游ゴシック" panose="020B0400000000000000" pitchFamily="50" charset="-128"/>
            </a:endParaRPr>
          </a:p>
          <a:p>
            <a:pPr algn="ctr"/>
            <a:r>
              <a:rPr lang="ja-JP" altLang="en-US" sz="5000" b="1" dirty="0">
                <a:solidFill>
                  <a:prstClr val="black"/>
                </a:solidFill>
                <a:latin typeface="游ゴシック" panose="020B0400000000000000" pitchFamily="50" charset="-128"/>
                <a:ea typeface="游ゴシック" panose="020B0400000000000000" pitchFamily="50" charset="-128"/>
              </a:rPr>
              <a:t>往生することができる</a:t>
            </a:r>
          </a:p>
        </p:txBody>
      </p:sp>
    </p:spTree>
    <p:extLst>
      <p:ext uri="{BB962C8B-B14F-4D97-AF65-F5344CB8AC3E}">
        <p14:creationId xmlns:p14="http://schemas.microsoft.com/office/powerpoint/2010/main" val="290479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08" y="0"/>
            <a:ext cx="11030071" cy="7276462"/>
          </a:xfrm>
          <a:prstGeom prst="rect">
            <a:avLst/>
          </a:prstGeom>
        </p:spPr>
      </p:pic>
      <p:sp>
        <p:nvSpPr>
          <p:cNvPr id="2" name="テキスト ボックス 1"/>
          <p:cNvSpPr txBox="1"/>
          <p:nvPr/>
        </p:nvSpPr>
        <p:spPr>
          <a:xfrm>
            <a:off x="2303748" y="1405912"/>
            <a:ext cx="4536504" cy="1200329"/>
          </a:xfrm>
          <a:prstGeom prst="rect">
            <a:avLst/>
          </a:prstGeom>
          <a:solidFill>
            <a:srgbClr val="FFFF00"/>
          </a:solidFill>
        </p:spPr>
        <p:txBody>
          <a:bodyPr wrap="square" rtlCol="0">
            <a:spAutoFit/>
          </a:bodyPr>
          <a:lstStyle/>
          <a:p>
            <a:pPr algn="ctr"/>
            <a:r>
              <a:rPr lang="ja-JP" altLang="en-US" sz="7200" b="1" dirty="0">
                <a:solidFill>
                  <a:srgbClr val="FF0000"/>
                </a:solidFill>
                <a:effectLst>
                  <a:glow rad="88900">
                    <a:prstClr val="white"/>
                  </a:glow>
                </a:effectLst>
                <a:latin typeface="游ゴシック" panose="020B0400000000000000" pitchFamily="50" charset="-128"/>
                <a:ea typeface="游ゴシック" panose="020B0400000000000000" pitchFamily="50" charset="-128"/>
              </a:rPr>
              <a:t>真実報土</a:t>
            </a:r>
          </a:p>
        </p:txBody>
      </p:sp>
      <p:sp>
        <p:nvSpPr>
          <p:cNvPr id="5" name="テキスト ボックス 4"/>
          <p:cNvSpPr txBox="1"/>
          <p:nvPr/>
        </p:nvSpPr>
        <p:spPr>
          <a:xfrm>
            <a:off x="872733" y="3957581"/>
            <a:ext cx="7632848" cy="1323439"/>
          </a:xfrm>
          <a:prstGeom prst="rect">
            <a:avLst/>
          </a:prstGeom>
          <a:noFill/>
          <a:effectLst>
            <a:glow rad="266700">
              <a:schemeClr val="accent1">
                <a:alpha val="93000"/>
              </a:schemeClr>
            </a:glow>
            <a:softEdge rad="508000"/>
          </a:effectLst>
        </p:spPr>
        <p:txBody>
          <a:bodyPr vert="horz" wrap="square" rtlCol="0">
            <a:spAutoFit/>
          </a:bodyPr>
          <a:lstStyle/>
          <a:p>
            <a:pPr algn="ctr"/>
            <a:r>
              <a:rPr lang="ja-JP" altLang="en-US" sz="8000" b="1" dirty="0">
                <a:solidFill>
                  <a:prstClr val="black"/>
                </a:solidFill>
                <a:effectLst>
                  <a:glow rad="419100">
                    <a:prstClr val="white"/>
                  </a:glow>
                </a:effectLst>
                <a:latin typeface="游ゴシック" panose="020B0400000000000000" pitchFamily="50" charset="-128"/>
                <a:ea typeface="游ゴシック" panose="020B0400000000000000" pitchFamily="50" charset="-128"/>
              </a:rPr>
              <a:t>阿弥陀仏の</a:t>
            </a:r>
            <a:r>
              <a:rPr lang="ja-JP" altLang="en-US" sz="8000" b="1" dirty="0">
                <a:solidFill>
                  <a:srgbClr val="FF0000"/>
                </a:solidFill>
                <a:effectLst>
                  <a:glow rad="419100">
                    <a:prstClr val="white"/>
                  </a:glow>
                </a:effectLst>
                <a:latin typeface="游ゴシック" panose="020B0400000000000000" pitchFamily="50" charset="-128"/>
                <a:ea typeface="游ゴシック" panose="020B0400000000000000" pitchFamily="50" charset="-128"/>
              </a:rPr>
              <a:t>浄土</a:t>
            </a:r>
            <a:endParaRPr lang="en-US" altLang="ja-JP" sz="8000" b="1" dirty="0">
              <a:solidFill>
                <a:srgbClr val="FF0000"/>
              </a:solidFill>
              <a:effectLst>
                <a:glow rad="419100">
                  <a:prstClr val="white"/>
                </a:glow>
              </a:effectLst>
              <a:latin typeface="游ゴシック" panose="020B0400000000000000" pitchFamily="50" charset="-128"/>
              <a:ea typeface="游ゴシック" panose="020B0400000000000000" pitchFamily="50" charset="-128"/>
            </a:endParaRPr>
          </a:p>
        </p:txBody>
      </p:sp>
      <p:sp>
        <p:nvSpPr>
          <p:cNvPr id="7" name="等号 6"/>
          <p:cNvSpPr/>
          <p:nvPr/>
        </p:nvSpPr>
        <p:spPr>
          <a:xfrm rot="5400000">
            <a:off x="4013938" y="2768306"/>
            <a:ext cx="1152128" cy="1188132"/>
          </a:xfrm>
          <a:prstGeom prst="mathEqua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solidFill>
                <a:prstClr val="black"/>
              </a:solidFill>
            </a:endParaRPr>
          </a:p>
        </p:txBody>
      </p:sp>
    </p:spTree>
    <p:extLst>
      <p:ext uri="{BB962C8B-B14F-4D97-AF65-F5344CB8AC3E}">
        <p14:creationId xmlns:p14="http://schemas.microsoft.com/office/powerpoint/2010/main" val="387394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6"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192970" y="124158"/>
            <a:ext cx="1661993" cy="6407004"/>
          </a:xfrm>
          <a:prstGeom prst="rect">
            <a:avLst/>
          </a:prstGeom>
          <a:gradFill>
            <a:gsLst>
              <a:gs pos="0">
                <a:srgbClr val="00FFFF">
                  <a:tint val="66000"/>
                  <a:satMod val="160000"/>
                </a:srgbClr>
              </a:gs>
              <a:gs pos="50000">
                <a:srgbClr val="00FFFF">
                  <a:tint val="44500"/>
                  <a:satMod val="160000"/>
                </a:srgbClr>
              </a:gs>
              <a:gs pos="100000">
                <a:srgbClr val="00FFFF">
                  <a:tint val="23500"/>
                  <a:satMod val="160000"/>
                </a:srgbClr>
              </a:gs>
            </a:gsLst>
            <a:lin ang="16200000" scaled="1"/>
          </a:gradFill>
        </p:spPr>
        <p:txBody>
          <a:bodyPr vert="eaVert" wrap="square" rtlCol="0">
            <a:spAutoFit/>
          </a:bodyPr>
          <a:lstStyle/>
          <a:p>
            <a:r>
              <a:rPr lang="ja-JP" altLang="en-US" sz="4800" b="1" dirty="0">
                <a:solidFill>
                  <a:srgbClr val="FF0000"/>
                </a:solidFill>
                <a:latin typeface="游ゴシック" panose="020B0400000000000000" pitchFamily="50" charset="-128"/>
                <a:ea typeface="游ゴシック" panose="020B0400000000000000" pitchFamily="50" charset="-128"/>
              </a:rPr>
              <a:t>いそぎ</a:t>
            </a:r>
            <a:r>
              <a:rPr lang="ja-JP" altLang="en-US" sz="4800" b="1" dirty="0">
                <a:latin typeface="游ゴシック" panose="020B0400000000000000" pitchFamily="50" charset="-128"/>
                <a:ea typeface="游ゴシック" panose="020B0400000000000000" pitchFamily="50" charset="-128"/>
              </a:rPr>
              <a:t>浄土のさとりを</a:t>
            </a:r>
            <a:r>
              <a:rPr lang="ja-JP" altLang="en-US" sz="4800" b="1" dirty="0" err="1">
                <a:latin typeface="游ゴシック" panose="020B0400000000000000" pitchFamily="50" charset="-128"/>
                <a:ea typeface="游ゴシック" panose="020B0400000000000000" pitchFamily="50" charset="-128"/>
              </a:rPr>
              <a:t>ひらきなば</a:t>
            </a:r>
            <a:endParaRPr lang="en-US" altLang="ja-JP" sz="4800" b="1" dirty="0">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4108775" y="124158"/>
            <a:ext cx="2400657" cy="6407004"/>
          </a:xfrm>
          <a:prstGeom prst="rect">
            <a:avLst/>
          </a:prstGeom>
        </p:spPr>
        <p:txBody>
          <a:bodyPr vert="eaVert" wrap="square">
            <a:spAutoFit/>
          </a:bodyPr>
          <a:lstStyle/>
          <a:p>
            <a:pPr lvl="0"/>
            <a:r>
              <a:rPr lang="ja-JP" altLang="en-US" sz="4800" b="1" dirty="0">
                <a:solidFill>
                  <a:srgbClr val="FF0000"/>
                </a:solidFill>
                <a:latin typeface="游ゴシック" panose="020B0400000000000000" pitchFamily="50" charset="-128"/>
                <a:ea typeface="游ゴシック" panose="020B0400000000000000" pitchFamily="50" charset="-128"/>
              </a:rPr>
              <a:t>速やかに</a:t>
            </a:r>
            <a:r>
              <a:rPr lang="ja-JP" altLang="en-US" sz="4800" b="1" dirty="0">
                <a:solidFill>
                  <a:prstClr val="black"/>
                </a:solidFill>
                <a:latin typeface="游ゴシック" panose="020B0400000000000000" pitchFamily="50" charset="-128"/>
                <a:ea typeface="游ゴシック" panose="020B0400000000000000" pitchFamily="50" charset="-128"/>
              </a:rPr>
              <a:t>浄土に往生してさとりをひらいたなら、</a:t>
            </a:r>
          </a:p>
        </p:txBody>
      </p:sp>
      <p:sp>
        <p:nvSpPr>
          <p:cNvPr id="4" name="等号 3"/>
          <p:cNvSpPr/>
          <p:nvPr/>
        </p:nvSpPr>
        <p:spPr>
          <a:xfrm>
            <a:off x="3700343" y="1780591"/>
            <a:ext cx="816864" cy="108508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
        <p:nvSpPr>
          <p:cNvPr id="8" name="正方形/長方形 7"/>
          <p:cNvSpPr/>
          <p:nvPr/>
        </p:nvSpPr>
        <p:spPr>
          <a:xfrm>
            <a:off x="969454" y="343849"/>
            <a:ext cx="2400657" cy="5967622"/>
          </a:xfrm>
          <a:prstGeom prst="rect">
            <a:avLst/>
          </a:prstGeom>
          <a:solidFill>
            <a:srgbClr val="FFFF00"/>
          </a:solidFill>
        </p:spPr>
        <p:txBody>
          <a:bodyPr vert="eaVert" wrap="square">
            <a:spAutoFit/>
          </a:bodyPr>
          <a:lstStyle/>
          <a:p>
            <a:pPr lvl="0"/>
            <a:r>
              <a:rPr lang="ja-JP" altLang="en-US" sz="4800" b="1" dirty="0">
                <a:latin typeface="游ゴシック" panose="020B0400000000000000" pitchFamily="50" charset="-128"/>
                <a:ea typeface="游ゴシック" panose="020B0400000000000000" pitchFamily="50" charset="-128"/>
              </a:rPr>
              <a:t>私が浄土に往生して</a:t>
            </a:r>
            <a:endParaRPr lang="en-US" altLang="ja-JP" sz="4800" b="1" dirty="0">
              <a:latin typeface="游ゴシック" panose="020B0400000000000000" pitchFamily="50" charset="-128"/>
              <a:ea typeface="游ゴシック" panose="020B0400000000000000" pitchFamily="50" charset="-128"/>
            </a:endParaRPr>
          </a:p>
          <a:p>
            <a:pPr lvl="0"/>
            <a:r>
              <a:rPr lang="ja-JP" altLang="en-US" sz="4800" b="1" dirty="0">
                <a:solidFill>
                  <a:srgbClr val="FF0000"/>
                </a:solidFill>
                <a:latin typeface="游ゴシック" panose="020B0400000000000000" pitchFamily="50" charset="-128"/>
                <a:ea typeface="游ゴシック" panose="020B0400000000000000" pitchFamily="50" charset="-128"/>
              </a:rPr>
              <a:t>すぐさま</a:t>
            </a:r>
            <a:r>
              <a:rPr lang="ja-JP" altLang="en-US" sz="4800" b="1" dirty="0">
                <a:latin typeface="游ゴシック" panose="020B0400000000000000" pitchFamily="50" charset="-128"/>
                <a:ea typeface="游ゴシック" panose="020B0400000000000000" pitchFamily="50" charset="-128"/>
              </a:rPr>
              <a:t>仏となったならば、</a:t>
            </a:r>
          </a:p>
        </p:txBody>
      </p:sp>
    </p:spTree>
    <p:extLst>
      <p:ext uri="{BB962C8B-B14F-4D97-AF65-F5344CB8AC3E}">
        <p14:creationId xmlns:p14="http://schemas.microsoft.com/office/powerpoint/2010/main" val="11653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612802" y="135231"/>
            <a:ext cx="2400657" cy="6407004"/>
          </a:xfrm>
          <a:prstGeom prst="rect">
            <a:avLst/>
          </a:prstGeom>
          <a:gradFill>
            <a:gsLst>
              <a:gs pos="0">
                <a:srgbClr val="00FFFF">
                  <a:tint val="66000"/>
                  <a:satMod val="160000"/>
                </a:srgbClr>
              </a:gs>
              <a:gs pos="50000">
                <a:srgbClr val="00FFFF">
                  <a:tint val="44500"/>
                  <a:satMod val="160000"/>
                </a:srgbClr>
              </a:gs>
              <a:gs pos="100000">
                <a:srgbClr val="00FFFF">
                  <a:tint val="23500"/>
                  <a:satMod val="160000"/>
                </a:srgbClr>
              </a:gs>
            </a:gsLst>
            <a:lin ang="16200000" scaled="1"/>
          </a:gradFill>
        </p:spPr>
        <p:txBody>
          <a:bodyPr vert="eaVert" wrap="square" rtlCol="0">
            <a:spAutoFit/>
          </a:bodyPr>
          <a:lstStyle/>
          <a:p>
            <a:r>
              <a:rPr lang="ja-JP" altLang="en-US" sz="4800" b="1" dirty="0">
                <a:latin typeface="游ゴシック" panose="020B0400000000000000" pitchFamily="50" charset="-128"/>
                <a:ea typeface="游ゴシック" panose="020B0400000000000000" pitchFamily="50" charset="-128"/>
              </a:rPr>
              <a:t>六道四生の</a:t>
            </a:r>
            <a:r>
              <a:rPr lang="ja-JP" altLang="en-US" sz="4800" b="1" dirty="0" err="1">
                <a:solidFill>
                  <a:prstClr val="black"/>
                </a:solidFill>
                <a:latin typeface="游ゴシック" panose="020B0400000000000000" pitchFamily="50" charset="-128"/>
                <a:ea typeface="游ゴシック" panose="020B0400000000000000" pitchFamily="50" charset="-128"/>
              </a:rPr>
              <a:t>あ</a:t>
            </a:r>
            <a:r>
              <a:rPr lang="ja-JP" altLang="en-US" sz="4800" b="1" dirty="0">
                <a:solidFill>
                  <a:prstClr val="black"/>
                </a:solidFill>
                <a:latin typeface="游ゴシック" panose="020B0400000000000000" pitchFamily="50" charset="-128"/>
                <a:ea typeface="游ゴシック" panose="020B0400000000000000" pitchFamily="50" charset="-128"/>
              </a:rPr>
              <a:t>ひだ、いづれの業苦にしづめりとも、</a:t>
            </a:r>
          </a:p>
        </p:txBody>
      </p:sp>
      <p:sp>
        <p:nvSpPr>
          <p:cNvPr id="3" name="テキスト ボックス 2"/>
          <p:cNvSpPr txBox="1"/>
          <p:nvPr/>
        </p:nvSpPr>
        <p:spPr>
          <a:xfrm>
            <a:off x="1463277" y="135230"/>
            <a:ext cx="4370427" cy="6407005"/>
          </a:xfrm>
          <a:prstGeom prst="rect">
            <a:avLst/>
          </a:prstGeom>
          <a:noFill/>
        </p:spPr>
        <p:txBody>
          <a:bodyPr vert="eaVert" wrap="square" rtlCol="0">
            <a:spAutoFit/>
          </a:bodyPr>
          <a:lstStyle/>
          <a:p>
            <a:r>
              <a:rPr lang="ja-JP" altLang="en-US" sz="4800" b="1" dirty="0">
                <a:latin typeface="游ゴシック" panose="020B0400000000000000" pitchFamily="50" charset="-128"/>
                <a:ea typeface="游ゴシック" panose="020B0400000000000000" pitchFamily="50" charset="-128"/>
              </a:rPr>
              <a:t>迷いの世界にさまざまな生を受け、どのような苦しみの中にあろうとも、</a:t>
            </a:r>
            <a:endParaRPr lang="en-US" altLang="ja-JP" sz="4800" b="1" dirty="0">
              <a:latin typeface="游ゴシック" panose="020B0400000000000000" pitchFamily="50" charset="-128"/>
              <a:ea typeface="游ゴシック" panose="020B0400000000000000" pitchFamily="50" charset="-128"/>
            </a:endParaRPr>
          </a:p>
          <a:p>
            <a:endParaRPr lang="en-US" altLang="ja-JP" sz="4800" b="1" dirty="0">
              <a:solidFill>
                <a:prstClr val="black"/>
              </a:solidFill>
              <a:latin typeface="游ゴシック" panose="020B0400000000000000" pitchFamily="50" charset="-128"/>
              <a:ea typeface="游ゴシック" panose="020B0400000000000000" pitchFamily="50" charset="-128"/>
            </a:endParaRPr>
          </a:p>
          <a:p>
            <a:r>
              <a:rPr lang="ja-JP" altLang="en-US" sz="3200" b="1" dirty="0">
                <a:solidFill>
                  <a:prstClr val="black"/>
                </a:solidFill>
                <a:latin typeface="游ゴシック" panose="020B0400000000000000" pitchFamily="50" charset="-128"/>
                <a:ea typeface="游ゴシック" panose="020B0400000000000000" pitchFamily="50" charset="-128"/>
              </a:rPr>
              <a:t>　　　　　　　　　（現代語訳）</a:t>
            </a:r>
            <a:endParaRPr kumimoji="1" lang="ja-JP" altLang="en-US" sz="32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4376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75917" y="541738"/>
            <a:ext cx="2520145" cy="1323439"/>
          </a:xfrm>
          <a:prstGeom prst="rect">
            <a:avLst/>
          </a:prstGeom>
          <a:solidFill>
            <a:schemeClr val="accent4">
              <a:lumMod val="20000"/>
              <a:lumOff val="80000"/>
            </a:schemeClr>
          </a:solidFill>
        </p:spPr>
        <p:txBody>
          <a:bodyPr wrap="square" rtlCol="0">
            <a:spAutoFit/>
          </a:bodyPr>
          <a:lstStyle/>
          <a:p>
            <a:pPr algn="ctr"/>
            <a:r>
              <a:rPr lang="ja-JP" altLang="en-US" sz="8000" b="1" dirty="0">
                <a:ea typeface="游ゴシック" panose="020B0400000000000000" pitchFamily="50" charset="-128"/>
              </a:rPr>
              <a:t>孝養</a:t>
            </a:r>
            <a:endParaRPr kumimoji="1" lang="ja-JP" altLang="en-US" sz="8000" b="1" dirty="0">
              <a:ea typeface="游ゴシック" panose="020B0400000000000000" pitchFamily="50" charset="-128"/>
            </a:endParaRPr>
          </a:p>
        </p:txBody>
      </p:sp>
      <p:sp>
        <p:nvSpPr>
          <p:cNvPr id="5" name="テキスト ボックス 4"/>
          <p:cNvSpPr txBox="1"/>
          <p:nvPr/>
        </p:nvSpPr>
        <p:spPr>
          <a:xfrm>
            <a:off x="1864932" y="3675958"/>
            <a:ext cx="5342112" cy="1569660"/>
          </a:xfrm>
          <a:prstGeom prst="rect">
            <a:avLst/>
          </a:prstGeom>
          <a:solidFill>
            <a:schemeClr val="accent4">
              <a:lumMod val="60000"/>
              <a:lumOff val="40000"/>
            </a:schemeClr>
          </a:solidFill>
        </p:spPr>
        <p:txBody>
          <a:bodyPr wrap="square" rtlCol="0">
            <a:spAutoFit/>
          </a:bodyPr>
          <a:lstStyle/>
          <a:p>
            <a:r>
              <a:rPr kumimoji="1" lang="ja-JP" altLang="en-US" sz="9600" b="1" dirty="0">
                <a:ea typeface="游ゴシック" panose="020B0400000000000000" pitchFamily="50" charset="-128"/>
              </a:rPr>
              <a:t>追善供養</a:t>
            </a:r>
            <a:endParaRPr kumimoji="1" lang="en-US" altLang="ja-JP" sz="9600" b="1" dirty="0">
              <a:ea typeface="游ゴシック" panose="020B0400000000000000" pitchFamily="50" charset="-128"/>
            </a:endParaRPr>
          </a:p>
        </p:txBody>
      </p:sp>
      <p:sp>
        <p:nvSpPr>
          <p:cNvPr id="2" name="等号 1"/>
          <p:cNvSpPr/>
          <p:nvPr/>
        </p:nvSpPr>
        <p:spPr>
          <a:xfrm rot="5400000">
            <a:off x="3935487" y="2002341"/>
            <a:ext cx="1201003" cy="132383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Tree>
    <p:extLst>
      <p:ext uri="{BB962C8B-B14F-4D97-AF65-F5344CB8AC3E}">
        <p14:creationId xmlns:p14="http://schemas.microsoft.com/office/powerpoint/2010/main" val="339461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612802" y="135231"/>
            <a:ext cx="2400657" cy="6407004"/>
          </a:xfrm>
          <a:prstGeom prst="rect">
            <a:avLst/>
          </a:prstGeom>
          <a:gradFill>
            <a:gsLst>
              <a:gs pos="0">
                <a:srgbClr val="00FFFF">
                  <a:tint val="66000"/>
                  <a:satMod val="160000"/>
                </a:srgbClr>
              </a:gs>
              <a:gs pos="50000">
                <a:srgbClr val="00FFFF">
                  <a:tint val="44500"/>
                  <a:satMod val="160000"/>
                </a:srgbClr>
              </a:gs>
              <a:gs pos="100000">
                <a:srgbClr val="00FFFF">
                  <a:tint val="23500"/>
                  <a:satMod val="160000"/>
                </a:srgbClr>
              </a:gs>
            </a:gsLst>
            <a:lin ang="16200000" scaled="1"/>
          </a:gradFill>
        </p:spPr>
        <p:txBody>
          <a:bodyPr vert="eaVert" wrap="square" rtlCol="0">
            <a:spAutoFit/>
          </a:bodyPr>
          <a:lstStyle/>
          <a:p>
            <a:r>
              <a:rPr lang="ja-JP" altLang="en-US" sz="4800" b="1" dirty="0">
                <a:solidFill>
                  <a:srgbClr val="FF0000"/>
                </a:solidFill>
                <a:latin typeface="游ゴシック" panose="020B0400000000000000" pitchFamily="50" charset="-128"/>
                <a:ea typeface="游ゴシック" panose="020B0400000000000000" pitchFamily="50" charset="-128"/>
              </a:rPr>
              <a:t>六道四生</a:t>
            </a:r>
            <a:r>
              <a:rPr lang="ja-JP" altLang="en-US" sz="4800" b="1" dirty="0">
                <a:latin typeface="游ゴシック" panose="020B0400000000000000" pitchFamily="50" charset="-128"/>
                <a:ea typeface="游ゴシック" panose="020B0400000000000000" pitchFamily="50" charset="-128"/>
              </a:rPr>
              <a:t>の</a:t>
            </a:r>
            <a:r>
              <a:rPr lang="ja-JP" altLang="en-US" sz="4800" b="1" dirty="0" err="1">
                <a:solidFill>
                  <a:prstClr val="black"/>
                </a:solidFill>
                <a:latin typeface="游ゴシック" panose="020B0400000000000000" pitchFamily="50" charset="-128"/>
                <a:ea typeface="游ゴシック" panose="020B0400000000000000" pitchFamily="50" charset="-128"/>
              </a:rPr>
              <a:t>あ</a:t>
            </a:r>
            <a:r>
              <a:rPr lang="ja-JP" altLang="en-US" sz="4800" b="1" dirty="0">
                <a:solidFill>
                  <a:prstClr val="black"/>
                </a:solidFill>
                <a:latin typeface="游ゴシック" panose="020B0400000000000000" pitchFamily="50" charset="-128"/>
                <a:ea typeface="游ゴシック" panose="020B0400000000000000" pitchFamily="50" charset="-128"/>
              </a:rPr>
              <a:t>ひだ、いづれの業苦にしづめりとも、</a:t>
            </a:r>
          </a:p>
        </p:txBody>
      </p:sp>
      <p:sp>
        <p:nvSpPr>
          <p:cNvPr id="4" name="テキスト ボックス 3"/>
          <p:cNvSpPr txBox="1"/>
          <p:nvPr/>
        </p:nvSpPr>
        <p:spPr>
          <a:xfrm>
            <a:off x="1463277" y="135230"/>
            <a:ext cx="4370427" cy="6407005"/>
          </a:xfrm>
          <a:prstGeom prst="rect">
            <a:avLst/>
          </a:prstGeom>
          <a:noFill/>
        </p:spPr>
        <p:txBody>
          <a:bodyPr vert="eaVert" wrap="square" rtlCol="0">
            <a:spAutoFit/>
          </a:bodyPr>
          <a:lstStyle/>
          <a:p>
            <a:r>
              <a:rPr lang="ja-JP" altLang="en-US" sz="4800" b="1" dirty="0">
                <a:solidFill>
                  <a:srgbClr val="FF0000"/>
                </a:solidFill>
                <a:latin typeface="游ゴシック" panose="020B0400000000000000" pitchFamily="50" charset="-128"/>
                <a:ea typeface="游ゴシック" panose="020B0400000000000000" pitchFamily="50" charset="-128"/>
              </a:rPr>
              <a:t>迷いの世界</a:t>
            </a:r>
            <a:r>
              <a:rPr lang="ja-JP" altLang="en-US" sz="4800" b="1" dirty="0">
                <a:latin typeface="游ゴシック" panose="020B0400000000000000" pitchFamily="50" charset="-128"/>
                <a:ea typeface="游ゴシック" panose="020B0400000000000000" pitchFamily="50" charset="-128"/>
              </a:rPr>
              <a:t>にさまざまな生を受け、どのような苦しみの中にあろうとも、</a:t>
            </a:r>
            <a:endParaRPr lang="en-US" altLang="ja-JP" sz="4800" b="1" dirty="0">
              <a:latin typeface="游ゴシック" panose="020B0400000000000000" pitchFamily="50" charset="-128"/>
              <a:ea typeface="游ゴシック" panose="020B0400000000000000" pitchFamily="50" charset="-128"/>
            </a:endParaRPr>
          </a:p>
          <a:p>
            <a:endParaRPr lang="en-US" altLang="ja-JP" sz="4800" b="1" dirty="0">
              <a:solidFill>
                <a:prstClr val="black"/>
              </a:solidFill>
              <a:latin typeface="游ゴシック" panose="020B0400000000000000" pitchFamily="50" charset="-128"/>
              <a:ea typeface="游ゴシック" panose="020B0400000000000000" pitchFamily="50" charset="-128"/>
            </a:endParaRPr>
          </a:p>
          <a:p>
            <a:r>
              <a:rPr lang="ja-JP" altLang="en-US" sz="3200" b="1" dirty="0">
                <a:solidFill>
                  <a:prstClr val="black"/>
                </a:solidFill>
                <a:latin typeface="游ゴシック" panose="020B0400000000000000" pitchFamily="50" charset="-128"/>
                <a:ea typeface="游ゴシック" panose="020B0400000000000000" pitchFamily="50" charset="-128"/>
              </a:rPr>
              <a:t>　　　　　　　　　（現代語訳）</a:t>
            </a:r>
            <a:endParaRPr kumimoji="1" lang="ja-JP" altLang="en-US" sz="32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0779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34462" y="2336147"/>
            <a:ext cx="4261629" cy="923330"/>
          </a:xfrm>
          <a:prstGeom prst="rect">
            <a:avLst/>
          </a:prstGeom>
        </p:spPr>
        <p:txBody>
          <a:bodyPr vert="horz" wrap="square">
            <a:spAutoFit/>
          </a:bodyPr>
          <a:lstStyle/>
          <a:p>
            <a:r>
              <a:rPr lang="ja-JP" altLang="en-US" sz="5400" b="1" dirty="0">
                <a:solidFill>
                  <a:srgbClr val="FF0000"/>
                </a:solidFill>
                <a:latin typeface="游ゴシック" panose="020B0400000000000000" pitchFamily="50" charset="-128"/>
                <a:ea typeface="游ゴシック" panose="020B0400000000000000" pitchFamily="50" charset="-128"/>
              </a:rPr>
              <a:t>四生</a:t>
            </a:r>
          </a:p>
        </p:txBody>
      </p:sp>
      <p:sp>
        <p:nvSpPr>
          <p:cNvPr id="6" name="正方形/長方形 5"/>
          <p:cNvSpPr/>
          <p:nvPr/>
        </p:nvSpPr>
        <p:spPr>
          <a:xfrm>
            <a:off x="234462" y="105804"/>
            <a:ext cx="2474542" cy="923330"/>
          </a:xfrm>
          <a:prstGeom prst="rect">
            <a:avLst/>
          </a:prstGeom>
        </p:spPr>
        <p:txBody>
          <a:bodyPr vert="horz" wrap="square">
            <a:spAutoFit/>
          </a:bodyPr>
          <a:lstStyle/>
          <a:p>
            <a:r>
              <a:rPr lang="ja-JP" altLang="en-US" sz="5400" b="1" dirty="0">
                <a:solidFill>
                  <a:srgbClr val="FF0000"/>
                </a:solidFill>
                <a:latin typeface="游ゴシック" panose="020B0400000000000000" pitchFamily="50" charset="-128"/>
                <a:ea typeface="游ゴシック" panose="020B0400000000000000" pitchFamily="50" charset="-128"/>
              </a:rPr>
              <a:t>六道</a:t>
            </a:r>
          </a:p>
        </p:txBody>
      </p:sp>
      <p:sp>
        <p:nvSpPr>
          <p:cNvPr id="2" name="正方形/長方形 1"/>
          <p:cNvSpPr/>
          <p:nvPr/>
        </p:nvSpPr>
        <p:spPr>
          <a:xfrm>
            <a:off x="624115" y="1121467"/>
            <a:ext cx="6684786" cy="830997"/>
          </a:xfrm>
          <a:prstGeom prst="rect">
            <a:avLst/>
          </a:prstGeom>
        </p:spPr>
        <p:txBody>
          <a:bodyPr vert="horz" wrap="square">
            <a:spAutoFit/>
          </a:bodyPr>
          <a:lstStyle/>
          <a:p>
            <a:pPr lvl="0"/>
            <a:r>
              <a:rPr lang="ja-JP" altLang="en-US" sz="4800" b="1" dirty="0">
                <a:solidFill>
                  <a:prstClr val="black"/>
                </a:solidFill>
                <a:latin typeface="游ゴシック" panose="020B0400000000000000" pitchFamily="50" charset="-128"/>
                <a:ea typeface="游ゴシック" panose="020B0400000000000000" pitchFamily="50" charset="-128"/>
              </a:rPr>
              <a:t>＝迷いの世界の総称</a:t>
            </a:r>
          </a:p>
        </p:txBody>
      </p:sp>
      <p:sp>
        <p:nvSpPr>
          <p:cNvPr id="7" name="正方形/長方形 6"/>
          <p:cNvSpPr/>
          <p:nvPr/>
        </p:nvSpPr>
        <p:spPr>
          <a:xfrm>
            <a:off x="624115" y="3351810"/>
            <a:ext cx="8098972" cy="830997"/>
          </a:xfrm>
          <a:prstGeom prst="rect">
            <a:avLst/>
          </a:prstGeom>
        </p:spPr>
        <p:txBody>
          <a:bodyPr vert="horz" wrap="square">
            <a:spAutoFit/>
          </a:bodyPr>
          <a:lstStyle/>
          <a:p>
            <a:pPr lvl="0"/>
            <a:r>
              <a:rPr lang="ja-JP" altLang="en-US" sz="4800" b="1" dirty="0">
                <a:solidFill>
                  <a:prstClr val="black"/>
                </a:solidFill>
                <a:latin typeface="游ゴシック" panose="020B0400000000000000" pitchFamily="50" charset="-128"/>
                <a:ea typeface="游ゴシック" panose="020B0400000000000000" pitchFamily="50" charset="-128"/>
              </a:rPr>
              <a:t>＝迷いの世界での生れ方</a:t>
            </a:r>
          </a:p>
        </p:txBody>
      </p:sp>
      <p:sp>
        <p:nvSpPr>
          <p:cNvPr id="5" name="正方形/長方形 4"/>
          <p:cNvSpPr/>
          <p:nvPr/>
        </p:nvSpPr>
        <p:spPr>
          <a:xfrm>
            <a:off x="739571" y="4373785"/>
            <a:ext cx="7404685" cy="1754326"/>
          </a:xfrm>
          <a:prstGeom prst="rect">
            <a:avLst/>
          </a:prstGeom>
          <a:ln w="57150">
            <a:solidFill>
              <a:srgbClr val="00B0F0"/>
            </a:solidFill>
          </a:ln>
        </p:spPr>
        <p:txBody>
          <a:bodyPr wrap="square">
            <a:spAutoFit/>
          </a:bodyPr>
          <a:lstStyle/>
          <a:p>
            <a:pPr algn="ctr"/>
            <a:r>
              <a:rPr lang="ja-JP" altLang="en-US" sz="5400" b="1" dirty="0">
                <a:solidFill>
                  <a:srgbClr val="FF0000"/>
                </a:solidFill>
                <a:latin typeface="游ゴシック" panose="020B0400000000000000" pitchFamily="50" charset="-128"/>
                <a:ea typeface="游ゴシック" panose="020B0400000000000000" pitchFamily="50" charset="-128"/>
              </a:rPr>
              <a:t>迷いの世界の総称と</a:t>
            </a:r>
            <a:endParaRPr lang="en-US" altLang="ja-JP" sz="5400" b="1" dirty="0">
              <a:solidFill>
                <a:srgbClr val="FF0000"/>
              </a:solidFill>
              <a:latin typeface="游ゴシック" panose="020B0400000000000000" pitchFamily="50" charset="-128"/>
              <a:ea typeface="游ゴシック" panose="020B0400000000000000" pitchFamily="50" charset="-128"/>
            </a:endParaRPr>
          </a:p>
          <a:p>
            <a:pPr algn="ctr"/>
            <a:r>
              <a:rPr lang="ja-JP" altLang="en-US" sz="5400" b="1" dirty="0">
                <a:solidFill>
                  <a:srgbClr val="FF0000"/>
                </a:solidFill>
                <a:latin typeface="游ゴシック" panose="020B0400000000000000" pitchFamily="50" charset="-128"/>
                <a:ea typeface="游ゴシック" panose="020B0400000000000000" pitchFamily="50" charset="-128"/>
              </a:rPr>
              <a:t>その生れ方</a:t>
            </a:r>
            <a:endParaRPr lang="ja-JP" altLang="en-US" b="1" dirty="0">
              <a:solidFill>
                <a:srgbClr val="FF0000"/>
              </a:solidFill>
            </a:endParaRPr>
          </a:p>
        </p:txBody>
      </p:sp>
    </p:spTree>
    <p:extLst>
      <p:ext uri="{BB962C8B-B14F-4D97-AF65-F5344CB8AC3E}">
        <p14:creationId xmlns:p14="http://schemas.microsoft.com/office/powerpoint/2010/main" val="366473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79268" y="217133"/>
            <a:ext cx="1723549" cy="1015663"/>
          </a:xfrm>
          <a:prstGeom prst="rect">
            <a:avLst/>
          </a:prstGeom>
          <a:ln w="57150">
            <a:solidFill>
              <a:srgbClr val="FF0000"/>
            </a:solidFill>
          </a:ln>
        </p:spPr>
        <p:txBody>
          <a:bodyPr wrap="none">
            <a:spAutoFit/>
          </a:bodyPr>
          <a:lstStyle/>
          <a:p>
            <a:r>
              <a:rPr lang="ja-JP" altLang="en-US" sz="6000" b="1" dirty="0">
                <a:latin typeface="游ゴシック" panose="020B0400000000000000" pitchFamily="50" charset="-128"/>
                <a:ea typeface="游ゴシック" panose="020B0400000000000000" pitchFamily="50" charset="-128"/>
              </a:rPr>
              <a:t>六道</a:t>
            </a:r>
            <a:endParaRPr lang="ja-JP" altLang="en-US" sz="5400" b="1" dirty="0">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3447325" y="5643996"/>
            <a:ext cx="2514600" cy="914400"/>
          </a:xfrm>
          <a:prstGeom prst="rect">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0" b="1" dirty="0">
                <a:ln w="0"/>
                <a:solidFill>
                  <a:prstClr val="black"/>
                </a:solidFill>
                <a:effectLst>
                  <a:outerShdw blurRad="38100" dist="19050" dir="2700000" algn="tl" rotWithShape="0">
                    <a:prstClr val="black">
                      <a:alpha val="40000"/>
                    </a:prstClr>
                  </a:outerShdw>
                </a:effectLst>
                <a:latin typeface="游ゴシック" panose="020B0400000000000000" pitchFamily="50" charset="-128"/>
                <a:ea typeface="游ゴシック" panose="020B0400000000000000" pitchFamily="50" charset="-128"/>
              </a:rPr>
              <a:t>地獄</a:t>
            </a:r>
          </a:p>
        </p:txBody>
      </p:sp>
      <p:sp>
        <p:nvSpPr>
          <p:cNvPr id="7" name="正方形/長方形 6"/>
          <p:cNvSpPr/>
          <p:nvPr/>
        </p:nvSpPr>
        <p:spPr>
          <a:xfrm>
            <a:off x="3447325" y="4729596"/>
            <a:ext cx="2514600" cy="914400"/>
          </a:xfrm>
          <a:prstGeom prst="rect">
            <a:avLst/>
          </a:prstGeom>
          <a:solidFill>
            <a:srgbClr val="FF7C8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0" b="1" dirty="0">
                <a:ln w="0"/>
                <a:solidFill>
                  <a:prstClr val="black"/>
                </a:solidFill>
                <a:effectLst>
                  <a:outerShdw blurRad="38100" dist="19050" dir="2700000" algn="tl" rotWithShape="0">
                    <a:prstClr val="black">
                      <a:alpha val="40000"/>
                    </a:prstClr>
                  </a:outerShdw>
                </a:effectLst>
                <a:latin typeface="游ゴシック" panose="020B0400000000000000" pitchFamily="50" charset="-128"/>
                <a:ea typeface="游ゴシック" panose="020B0400000000000000" pitchFamily="50" charset="-128"/>
              </a:rPr>
              <a:t>餓鬼</a:t>
            </a:r>
          </a:p>
        </p:txBody>
      </p:sp>
      <p:sp>
        <p:nvSpPr>
          <p:cNvPr id="9" name="正方形/長方形 8"/>
          <p:cNvSpPr/>
          <p:nvPr/>
        </p:nvSpPr>
        <p:spPr>
          <a:xfrm>
            <a:off x="3447325" y="3778456"/>
            <a:ext cx="2514600" cy="951140"/>
          </a:xfrm>
          <a:prstGeom prst="rect">
            <a:avLst/>
          </a:prstGeom>
          <a:solidFill>
            <a:srgbClr val="EF734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0" b="1" dirty="0">
                <a:ln w="0"/>
                <a:solidFill>
                  <a:prstClr val="black"/>
                </a:solidFill>
                <a:effectLst>
                  <a:outerShdw blurRad="38100" dist="19050" dir="2700000" algn="tl" rotWithShape="0">
                    <a:prstClr val="black">
                      <a:alpha val="40000"/>
                    </a:prstClr>
                  </a:outerShdw>
                </a:effectLst>
                <a:latin typeface="游ゴシック" panose="020B0400000000000000" pitchFamily="50" charset="-128"/>
                <a:ea typeface="游ゴシック" panose="020B0400000000000000" pitchFamily="50" charset="-128"/>
              </a:rPr>
              <a:t>畜生</a:t>
            </a:r>
          </a:p>
        </p:txBody>
      </p:sp>
      <p:sp>
        <p:nvSpPr>
          <p:cNvPr id="10" name="正方形/長方形 9"/>
          <p:cNvSpPr/>
          <p:nvPr/>
        </p:nvSpPr>
        <p:spPr>
          <a:xfrm>
            <a:off x="3447325" y="2855891"/>
            <a:ext cx="2514600" cy="914400"/>
          </a:xfrm>
          <a:prstGeom prst="rect">
            <a:avLst/>
          </a:prstGeom>
          <a:ln w="254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6000" b="1" dirty="0">
                <a:ln w="0"/>
                <a:solidFill>
                  <a:prstClr val="black"/>
                </a:solidFill>
                <a:effectLst>
                  <a:outerShdw blurRad="38100" dist="19050" dir="2700000" algn="tl" rotWithShape="0">
                    <a:prstClr val="black">
                      <a:alpha val="40000"/>
                    </a:prstClr>
                  </a:outerShdw>
                </a:effectLst>
                <a:latin typeface="游ゴシック" panose="020B0400000000000000" pitchFamily="50" charset="-128"/>
                <a:ea typeface="游ゴシック" panose="020B0400000000000000" pitchFamily="50" charset="-128"/>
              </a:rPr>
              <a:t>阿修羅</a:t>
            </a:r>
          </a:p>
        </p:txBody>
      </p:sp>
      <p:sp>
        <p:nvSpPr>
          <p:cNvPr id="11" name="正方形/長方形 10"/>
          <p:cNvSpPr/>
          <p:nvPr/>
        </p:nvSpPr>
        <p:spPr>
          <a:xfrm>
            <a:off x="3447325" y="2011460"/>
            <a:ext cx="2514600" cy="849539"/>
          </a:xfrm>
          <a:prstGeom prst="rect">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0" b="1" dirty="0">
                <a:ln w="0"/>
                <a:solidFill>
                  <a:prstClr val="black"/>
                </a:solidFill>
                <a:effectLst>
                  <a:outerShdw blurRad="38100" dist="19050" dir="2700000" algn="tl" rotWithShape="0">
                    <a:prstClr val="black">
                      <a:alpha val="40000"/>
                    </a:prstClr>
                  </a:outerShdw>
                </a:effectLst>
                <a:latin typeface="游ゴシック" panose="020B0400000000000000" pitchFamily="50" charset="-128"/>
                <a:ea typeface="游ゴシック" panose="020B0400000000000000" pitchFamily="50" charset="-128"/>
              </a:rPr>
              <a:t>人間</a:t>
            </a:r>
          </a:p>
        </p:txBody>
      </p:sp>
      <p:sp>
        <p:nvSpPr>
          <p:cNvPr id="12" name="正方形/長方形 11"/>
          <p:cNvSpPr/>
          <p:nvPr/>
        </p:nvSpPr>
        <p:spPr>
          <a:xfrm>
            <a:off x="3447325" y="1102168"/>
            <a:ext cx="2514600" cy="914400"/>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0" b="1" dirty="0">
                <a:ln w="0"/>
                <a:solidFill>
                  <a:prstClr val="black"/>
                </a:solidFill>
                <a:effectLst>
                  <a:outerShdw blurRad="38100" dist="19050" dir="2700000" algn="tl" rotWithShape="0">
                    <a:prstClr val="black">
                      <a:alpha val="40000"/>
                    </a:prstClr>
                  </a:outerShdw>
                </a:effectLst>
                <a:latin typeface="游ゴシック" panose="020B0400000000000000" pitchFamily="50" charset="-128"/>
                <a:ea typeface="游ゴシック" panose="020B0400000000000000" pitchFamily="50" charset="-128"/>
              </a:rPr>
              <a:t>天</a:t>
            </a:r>
          </a:p>
        </p:txBody>
      </p:sp>
      <p:sp>
        <p:nvSpPr>
          <p:cNvPr id="19" name="左中かっこ 18"/>
          <p:cNvSpPr/>
          <p:nvPr/>
        </p:nvSpPr>
        <p:spPr>
          <a:xfrm>
            <a:off x="2222596" y="1156084"/>
            <a:ext cx="741995" cy="5419278"/>
          </a:xfrm>
          <a:prstGeom prst="leftBrace">
            <a:avLst>
              <a:gd name="adj1" fmla="val 8333"/>
              <a:gd name="adj2" fmla="val 49468"/>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b="1">
              <a:solidFill>
                <a:prstClr val="black"/>
              </a:solidFill>
            </a:endParaRPr>
          </a:p>
        </p:txBody>
      </p:sp>
      <p:sp>
        <p:nvSpPr>
          <p:cNvPr id="20" name="正方形/長方形 19"/>
          <p:cNvSpPr/>
          <p:nvPr/>
        </p:nvSpPr>
        <p:spPr>
          <a:xfrm>
            <a:off x="7465540" y="1780537"/>
            <a:ext cx="1015663" cy="4170372"/>
          </a:xfrm>
          <a:prstGeom prst="rect">
            <a:avLst/>
          </a:prstGeom>
        </p:spPr>
        <p:txBody>
          <a:bodyPr vert="eaVert" wrap="none">
            <a:spAutoFit/>
          </a:bodyPr>
          <a:lstStyle/>
          <a:p>
            <a:r>
              <a:rPr lang="ja-JP" altLang="en-US" sz="5400" b="1" dirty="0">
                <a:latin typeface="ＤＦ平成ゴシック体W5" panose="020B0509000000000000" pitchFamily="49" charset="-128"/>
                <a:ea typeface="ＤＦ平成ゴシック体W5" panose="020B0509000000000000" pitchFamily="49" charset="-128"/>
              </a:rPr>
              <a:t>苦しみの世界</a:t>
            </a:r>
          </a:p>
        </p:txBody>
      </p:sp>
      <p:sp>
        <p:nvSpPr>
          <p:cNvPr id="14" name="左中かっこ 13"/>
          <p:cNvSpPr/>
          <p:nvPr/>
        </p:nvSpPr>
        <p:spPr>
          <a:xfrm rot="10800000">
            <a:off x="6444659" y="1101220"/>
            <a:ext cx="741995" cy="5419278"/>
          </a:xfrm>
          <a:prstGeom prst="leftBrace">
            <a:avLst>
              <a:gd name="adj1" fmla="val 8333"/>
              <a:gd name="adj2" fmla="val 49468"/>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b="1">
              <a:solidFill>
                <a:prstClr val="black"/>
              </a:solidFill>
            </a:endParaRPr>
          </a:p>
        </p:txBody>
      </p:sp>
      <p:sp>
        <p:nvSpPr>
          <p:cNvPr id="17" name="正方形/長方形 16"/>
          <p:cNvSpPr/>
          <p:nvPr/>
        </p:nvSpPr>
        <p:spPr>
          <a:xfrm>
            <a:off x="997684" y="2272773"/>
            <a:ext cx="1015663" cy="3490699"/>
          </a:xfrm>
          <a:prstGeom prst="rect">
            <a:avLst/>
          </a:prstGeom>
        </p:spPr>
        <p:txBody>
          <a:bodyPr vert="eaVert" wrap="none">
            <a:spAutoFit/>
          </a:bodyPr>
          <a:lstStyle/>
          <a:p>
            <a:r>
              <a:rPr lang="ja-JP" altLang="en-US" sz="5400" b="1" dirty="0">
                <a:latin typeface="ＤＦ平成ゴシック体W5" panose="020B0509000000000000" pitchFamily="49" charset="-128"/>
                <a:ea typeface="ＤＦ平成ゴシック体W5" panose="020B0509000000000000" pitchFamily="49" charset="-128"/>
              </a:rPr>
              <a:t>迷いの世界</a:t>
            </a:r>
          </a:p>
        </p:txBody>
      </p:sp>
    </p:spTree>
    <p:extLst>
      <p:ext uri="{BB962C8B-B14F-4D97-AF65-F5344CB8AC3E}">
        <p14:creationId xmlns:p14="http://schemas.microsoft.com/office/powerpoint/2010/main" val="360321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9" grpId="0" animBg="1"/>
      <p:bldP spid="20" grpId="0"/>
      <p:bldP spid="14" grpId="0" animBg="1"/>
      <p:bldP spid="1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86" y="3223071"/>
            <a:ext cx="2140834" cy="2140834"/>
          </a:xfrm>
          <a:prstGeom prst="rect">
            <a:avLst/>
          </a:prstGeom>
        </p:spPr>
      </p:pic>
      <p:sp>
        <p:nvSpPr>
          <p:cNvPr id="8" name="正方形/長方形 7"/>
          <p:cNvSpPr/>
          <p:nvPr/>
        </p:nvSpPr>
        <p:spPr>
          <a:xfrm>
            <a:off x="0" y="1250335"/>
            <a:ext cx="4108509" cy="1323439"/>
          </a:xfrm>
          <a:prstGeom prst="rect">
            <a:avLst/>
          </a:prstGeom>
        </p:spPr>
        <p:txBody>
          <a:bodyPr wrap="square">
            <a:spAutoFit/>
          </a:bodyPr>
          <a:lstStyle/>
          <a:p>
            <a:pPr algn="ctr"/>
            <a:r>
              <a:rPr lang="ja-JP" altLang="en-US" sz="4800" b="1" dirty="0">
                <a:solidFill>
                  <a:prstClr val="black"/>
                </a:solidFill>
              </a:rPr>
              <a:t>①胎生</a:t>
            </a:r>
            <a:endParaRPr lang="en-US" altLang="ja-JP" sz="4800" b="1" dirty="0">
              <a:solidFill>
                <a:prstClr val="black"/>
              </a:solidFill>
            </a:endParaRPr>
          </a:p>
          <a:p>
            <a:pPr algn="ctr"/>
            <a:r>
              <a:rPr lang="ja-JP" altLang="en-US" sz="3200" b="1" dirty="0">
                <a:solidFill>
                  <a:prstClr val="black"/>
                </a:solidFill>
              </a:rPr>
              <a:t>（母胎から生れる）</a:t>
            </a:r>
            <a:endParaRPr lang="ja-JP" altLang="en-US" sz="3200" dirty="0">
              <a:solidFill>
                <a:prstClr val="black"/>
              </a:solidFill>
            </a:endParaRPr>
          </a:p>
        </p:txBody>
      </p:sp>
      <p:sp>
        <p:nvSpPr>
          <p:cNvPr id="9" name="正方形/長方形 8"/>
          <p:cNvSpPr/>
          <p:nvPr/>
        </p:nvSpPr>
        <p:spPr>
          <a:xfrm>
            <a:off x="4766818" y="1250335"/>
            <a:ext cx="3863132" cy="1323439"/>
          </a:xfrm>
          <a:prstGeom prst="rect">
            <a:avLst/>
          </a:prstGeom>
        </p:spPr>
        <p:txBody>
          <a:bodyPr wrap="square">
            <a:spAutoFit/>
          </a:bodyPr>
          <a:lstStyle/>
          <a:p>
            <a:pPr algn="ctr"/>
            <a:r>
              <a:rPr lang="ja-JP" altLang="en-US" sz="4800" b="1" dirty="0">
                <a:solidFill>
                  <a:prstClr val="black"/>
                </a:solidFill>
              </a:rPr>
              <a:t>②卵生</a:t>
            </a:r>
            <a:endParaRPr lang="en-US" altLang="ja-JP" sz="4800" b="1" dirty="0">
              <a:solidFill>
                <a:prstClr val="black"/>
              </a:solidFill>
            </a:endParaRPr>
          </a:p>
          <a:p>
            <a:pPr algn="ctr"/>
            <a:r>
              <a:rPr lang="ja-JP" altLang="en-US" sz="3200" b="1" dirty="0">
                <a:solidFill>
                  <a:prstClr val="black"/>
                </a:solidFill>
              </a:rPr>
              <a:t>（卵から生れる）</a:t>
            </a:r>
            <a:endParaRPr lang="ja-JP" altLang="en-US" sz="3200" dirty="0">
              <a:solidFill>
                <a:prstClr val="black"/>
              </a:solidFill>
            </a:endParaRPr>
          </a:p>
        </p:txBody>
      </p:sp>
      <p:sp>
        <p:nvSpPr>
          <p:cNvPr id="15" name="正方形/長方形 14"/>
          <p:cNvSpPr/>
          <p:nvPr/>
        </p:nvSpPr>
        <p:spPr>
          <a:xfrm>
            <a:off x="379268" y="217133"/>
            <a:ext cx="1723549" cy="1015663"/>
          </a:xfrm>
          <a:prstGeom prst="rect">
            <a:avLst/>
          </a:prstGeom>
          <a:ln w="38100">
            <a:solidFill>
              <a:srgbClr val="00B0F0"/>
            </a:solidFill>
          </a:ln>
        </p:spPr>
        <p:txBody>
          <a:bodyPr wrap="none">
            <a:spAutoFit/>
          </a:bodyPr>
          <a:lstStyle/>
          <a:p>
            <a:r>
              <a:rPr lang="ja-JP" altLang="en-US" sz="6000" b="1" dirty="0">
                <a:latin typeface="游ゴシック" panose="020B0400000000000000" pitchFamily="50" charset="-128"/>
                <a:ea typeface="游ゴシック" panose="020B0400000000000000" pitchFamily="50" charset="-128"/>
              </a:rPr>
              <a:t>四生</a:t>
            </a:r>
            <a:endParaRPr lang="ja-JP" altLang="en-US" sz="5400" b="1" dirty="0">
              <a:latin typeface="游ゴシック" panose="020B0400000000000000" pitchFamily="50" charset="-128"/>
              <a:ea typeface="游ゴシック" panose="020B0400000000000000" pitchFamily="50" charset="-128"/>
            </a:endParaRPr>
          </a:p>
        </p:txBody>
      </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9735" y="4114528"/>
            <a:ext cx="2116246" cy="2624801"/>
          </a:xfrm>
          <a:prstGeom prst="rect">
            <a:avLst/>
          </a:prstGeom>
        </p:spPr>
      </p:pic>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8766" y="2559029"/>
            <a:ext cx="1945242" cy="1935516"/>
          </a:xfrm>
          <a:prstGeom prst="rect">
            <a:avLst/>
          </a:prstGeom>
        </p:spPr>
      </p:pic>
      <p:pic>
        <p:nvPicPr>
          <p:cNvPr id="20" name="図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2522" y="2597179"/>
            <a:ext cx="2460726" cy="1859215"/>
          </a:xfrm>
          <a:prstGeom prst="rect">
            <a:avLst/>
          </a:prstGeom>
        </p:spPr>
      </p:pic>
      <p:pic>
        <p:nvPicPr>
          <p:cNvPr id="21" name="図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202829">
            <a:off x="4816495" y="4472744"/>
            <a:ext cx="3258106" cy="2239948"/>
          </a:xfrm>
          <a:prstGeom prst="rect">
            <a:avLst/>
          </a:prstGeom>
        </p:spPr>
      </p:pic>
      <p:pic>
        <p:nvPicPr>
          <p:cNvPr id="22" name="図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13576" y="3259087"/>
            <a:ext cx="1698490" cy="2077663"/>
          </a:xfrm>
          <a:prstGeom prst="rect">
            <a:avLst/>
          </a:prstGeom>
        </p:spPr>
      </p:pic>
    </p:spTree>
    <p:extLst>
      <p:ext uri="{BB962C8B-B14F-4D97-AF65-F5344CB8AC3E}">
        <p14:creationId xmlns:p14="http://schemas.microsoft.com/office/powerpoint/2010/main" val="93909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5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100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5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100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rotWithShape="1">
          <a:blip r:embed="rId3"/>
          <a:srcRect l="5788" t="4563" r="4460" b="7177"/>
          <a:stretch/>
        </p:blipFill>
        <p:spPr>
          <a:xfrm>
            <a:off x="5183865" y="4368929"/>
            <a:ext cx="2336800" cy="2293257"/>
          </a:xfrm>
          <a:prstGeom prst="rect">
            <a:avLst/>
          </a:prstGeom>
        </p:spPr>
      </p:pic>
      <p:pic>
        <p:nvPicPr>
          <p:cNvPr id="23" name="図 22"/>
          <p:cNvPicPr>
            <a:picLocks noChangeAspect="1"/>
          </p:cNvPicPr>
          <p:nvPr/>
        </p:nvPicPr>
        <p:blipFill>
          <a:blip r:embed="rId3"/>
          <a:stretch>
            <a:fillRect/>
          </a:stretch>
        </p:blipFill>
        <p:spPr>
          <a:xfrm>
            <a:off x="4766036" y="2443655"/>
            <a:ext cx="1929390" cy="1925468"/>
          </a:xfrm>
          <a:prstGeom prst="rect">
            <a:avLst/>
          </a:prstGeom>
        </p:spPr>
      </p:pic>
      <p:sp>
        <p:nvSpPr>
          <p:cNvPr id="8" name="正方形/長方形 7"/>
          <p:cNvSpPr/>
          <p:nvPr/>
        </p:nvSpPr>
        <p:spPr>
          <a:xfrm>
            <a:off x="0" y="1250335"/>
            <a:ext cx="4108509" cy="1323439"/>
          </a:xfrm>
          <a:prstGeom prst="rect">
            <a:avLst/>
          </a:prstGeom>
        </p:spPr>
        <p:txBody>
          <a:bodyPr wrap="square">
            <a:spAutoFit/>
          </a:bodyPr>
          <a:lstStyle/>
          <a:p>
            <a:pPr algn="ctr"/>
            <a:r>
              <a:rPr lang="ja-JP" altLang="en-US" sz="4800" b="1" dirty="0">
                <a:solidFill>
                  <a:prstClr val="black"/>
                </a:solidFill>
              </a:rPr>
              <a:t>③湿生</a:t>
            </a:r>
            <a:endParaRPr lang="en-US" altLang="ja-JP" sz="4800" b="1" dirty="0">
              <a:solidFill>
                <a:prstClr val="black"/>
              </a:solidFill>
            </a:endParaRPr>
          </a:p>
          <a:p>
            <a:pPr algn="ctr"/>
            <a:r>
              <a:rPr lang="ja-JP" altLang="en-US" sz="3200" b="1" dirty="0">
                <a:solidFill>
                  <a:prstClr val="black"/>
                </a:solidFill>
              </a:rPr>
              <a:t>（湿気から生れる）</a:t>
            </a:r>
            <a:endParaRPr lang="ja-JP" altLang="en-US" sz="3200" dirty="0">
              <a:solidFill>
                <a:prstClr val="black"/>
              </a:solidFill>
            </a:endParaRPr>
          </a:p>
        </p:txBody>
      </p:sp>
      <p:sp>
        <p:nvSpPr>
          <p:cNvPr id="9" name="正方形/長方形 8"/>
          <p:cNvSpPr/>
          <p:nvPr/>
        </p:nvSpPr>
        <p:spPr>
          <a:xfrm>
            <a:off x="4108509" y="1250335"/>
            <a:ext cx="4788748" cy="1323439"/>
          </a:xfrm>
          <a:prstGeom prst="rect">
            <a:avLst/>
          </a:prstGeom>
        </p:spPr>
        <p:txBody>
          <a:bodyPr wrap="square">
            <a:spAutoFit/>
          </a:bodyPr>
          <a:lstStyle/>
          <a:p>
            <a:pPr algn="ctr"/>
            <a:r>
              <a:rPr lang="ja-JP" altLang="en-US" sz="4800" b="1" dirty="0">
                <a:solidFill>
                  <a:prstClr val="black"/>
                </a:solidFill>
              </a:rPr>
              <a:t>④化生</a:t>
            </a:r>
            <a:endParaRPr lang="en-US" altLang="ja-JP" sz="4800" b="1" dirty="0">
              <a:solidFill>
                <a:prstClr val="black"/>
              </a:solidFill>
            </a:endParaRPr>
          </a:p>
          <a:p>
            <a:r>
              <a:rPr lang="ja-JP" altLang="en-US" sz="3200" b="1" dirty="0">
                <a:solidFill>
                  <a:prstClr val="black"/>
                </a:solidFill>
              </a:rPr>
              <a:t>（業力により忽然と生れる）</a:t>
            </a:r>
            <a:endParaRPr lang="ja-JP" altLang="en-US" sz="3200" dirty="0">
              <a:solidFill>
                <a:prstClr val="black"/>
              </a:solidFill>
            </a:endParaRPr>
          </a:p>
        </p:txBody>
      </p:sp>
      <p:pic>
        <p:nvPicPr>
          <p:cNvPr id="11" name="図 10"/>
          <p:cNvPicPr>
            <a:picLocks noChangeAspect="1"/>
          </p:cNvPicPr>
          <p:nvPr/>
        </p:nvPicPr>
        <p:blipFill>
          <a:blip r:embed="rId4"/>
          <a:stretch>
            <a:fillRect/>
          </a:stretch>
        </p:blipFill>
        <p:spPr>
          <a:xfrm>
            <a:off x="2546464" y="2540493"/>
            <a:ext cx="1608774" cy="3064544"/>
          </a:xfrm>
          <a:prstGeom prst="rect">
            <a:avLst/>
          </a:prstGeom>
        </p:spPr>
      </p:pic>
      <p:pic>
        <p:nvPicPr>
          <p:cNvPr id="12" name="図 11"/>
          <p:cNvPicPr>
            <a:picLocks noChangeAspect="1"/>
          </p:cNvPicPr>
          <p:nvPr/>
        </p:nvPicPr>
        <p:blipFill>
          <a:blip r:embed="rId5"/>
          <a:stretch>
            <a:fillRect/>
          </a:stretch>
        </p:blipFill>
        <p:spPr>
          <a:xfrm rot="1562874">
            <a:off x="1551244" y="2715731"/>
            <a:ext cx="1430439" cy="1430439"/>
          </a:xfrm>
          <a:prstGeom prst="rect">
            <a:avLst/>
          </a:prstGeom>
        </p:spPr>
      </p:pic>
      <p:pic>
        <p:nvPicPr>
          <p:cNvPr id="13" name="図 12"/>
          <p:cNvPicPr>
            <a:picLocks noChangeAspect="1"/>
          </p:cNvPicPr>
          <p:nvPr/>
        </p:nvPicPr>
        <p:blipFill>
          <a:blip r:embed="rId6"/>
          <a:stretch>
            <a:fillRect/>
          </a:stretch>
        </p:blipFill>
        <p:spPr>
          <a:xfrm rot="19788890">
            <a:off x="525905" y="3556550"/>
            <a:ext cx="1032431" cy="1032431"/>
          </a:xfrm>
          <a:prstGeom prst="rect">
            <a:avLst/>
          </a:prstGeom>
        </p:spPr>
      </p:pic>
      <p:pic>
        <p:nvPicPr>
          <p:cNvPr id="17" name="図 16"/>
          <p:cNvPicPr>
            <a:picLocks noChangeAspect="1"/>
          </p:cNvPicPr>
          <p:nvPr/>
        </p:nvPicPr>
        <p:blipFill>
          <a:blip r:embed="rId3"/>
          <a:stretch>
            <a:fillRect/>
          </a:stretch>
        </p:blipFill>
        <p:spPr>
          <a:xfrm>
            <a:off x="7281281" y="3352994"/>
            <a:ext cx="1528307" cy="1525200"/>
          </a:xfrm>
          <a:prstGeom prst="rect">
            <a:avLst/>
          </a:prstGeom>
        </p:spPr>
      </p:pic>
      <p:pic>
        <p:nvPicPr>
          <p:cNvPr id="2" name="図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64664">
            <a:off x="482167" y="4591065"/>
            <a:ext cx="2071122" cy="2071122"/>
          </a:xfrm>
          <a:prstGeom prst="rect">
            <a:avLst/>
          </a:prstGeom>
        </p:spPr>
      </p:pic>
      <p:sp>
        <p:nvSpPr>
          <p:cNvPr id="18" name="正方形/長方形 17"/>
          <p:cNvSpPr/>
          <p:nvPr/>
        </p:nvSpPr>
        <p:spPr>
          <a:xfrm>
            <a:off x="379268" y="217133"/>
            <a:ext cx="1723549" cy="1015663"/>
          </a:xfrm>
          <a:prstGeom prst="rect">
            <a:avLst/>
          </a:prstGeom>
          <a:ln w="38100">
            <a:solidFill>
              <a:srgbClr val="00B0F0"/>
            </a:solidFill>
          </a:ln>
        </p:spPr>
        <p:txBody>
          <a:bodyPr wrap="none">
            <a:spAutoFit/>
          </a:bodyPr>
          <a:lstStyle/>
          <a:p>
            <a:r>
              <a:rPr lang="ja-JP" altLang="en-US" sz="6000" b="1" dirty="0">
                <a:latin typeface="游ゴシック" panose="020B0400000000000000" pitchFamily="50" charset="-128"/>
                <a:ea typeface="游ゴシック" panose="020B0400000000000000" pitchFamily="50" charset="-128"/>
              </a:rPr>
              <a:t>四生</a:t>
            </a:r>
            <a:endParaRPr lang="ja-JP" altLang="en-US"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6431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par>
                                <p:cTn id="13" presetID="10" presetClass="entr" presetSubtype="0"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15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200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nodeType="withEffect">
                                  <p:stCondLst>
                                    <p:cond delay="5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100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26" presetClass="emph" presetSubtype="0" repeatCount="indefinite" fill="hold" nodeType="withEffect">
                                  <p:stCondLst>
                                    <p:cond delay="1000"/>
                                  </p:stCondLst>
                                  <p:endCondLst>
                                    <p:cond evt="onNext" delay="0">
                                      <p:tgtEl>
                                        <p:sldTgt/>
                                      </p:tgtEl>
                                    </p:cond>
                                  </p:endCondLst>
                                  <p:childTnLst>
                                    <p:animEffect transition="out" filter="fade">
                                      <p:cBhvr>
                                        <p:cTn id="39" dur="500" tmFilter="0, 0; .2, .5; .8, .5; 1, 0"/>
                                        <p:tgtEl>
                                          <p:spTgt spid="23"/>
                                        </p:tgtEl>
                                      </p:cBhvr>
                                    </p:animEffect>
                                    <p:animScale>
                                      <p:cBhvr>
                                        <p:cTn id="40" dur="250" autoRev="1" fill="hold"/>
                                        <p:tgtEl>
                                          <p:spTgt spid="23"/>
                                        </p:tgtEl>
                                      </p:cBhvr>
                                      <p:by x="105000" y="105000"/>
                                    </p:animScale>
                                  </p:childTnLst>
                                </p:cTn>
                              </p:par>
                              <p:par>
                                <p:cTn id="41" presetID="26" presetClass="emph" presetSubtype="0" repeatCount="indefinite" fill="hold" nodeType="withEffect">
                                  <p:stCondLst>
                                    <p:cond delay="1000"/>
                                  </p:stCondLst>
                                  <p:endCondLst>
                                    <p:cond evt="onNext" delay="0">
                                      <p:tgtEl>
                                        <p:sldTgt/>
                                      </p:tgtEl>
                                    </p:cond>
                                  </p:endCondLst>
                                  <p:childTnLst>
                                    <p:animEffect transition="out" filter="fade">
                                      <p:cBhvr>
                                        <p:cTn id="42" dur="500" tmFilter="0, 0; .2, .5; .8, .5; 1, 0"/>
                                        <p:tgtEl>
                                          <p:spTgt spid="17"/>
                                        </p:tgtEl>
                                      </p:cBhvr>
                                    </p:animEffect>
                                    <p:animScale>
                                      <p:cBhvr>
                                        <p:cTn id="43" dur="250" autoRev="1" fill="hold"/>
                                        <p:tgtEl>
                                          <p:spTgt spid="17"/>
                                        </p:tgtEl>
                                      </p:cBhvr>
                                      <p:by x="105000" y="105000"/>
                                    </p:animScale>
                                  </p:childTnLst>
                                </p:cTn>
                              </p:par>
                              <p:par>
                                <p:cTn id="44" presetID="26" presetClass="emph" presetSubtype="0" repeatCount="indefinite" fill="hold" nodeType="withEffect">
                                  <p:stCondLst>
                                    <p:cond delay="1000"/>
                                  </p:stCondLst>
                                  <p:endCondLst>
                                    <p:cond evt="onNext" delay="0">
                                      <p:tgtEl>
                                        <p:sldTgt/>
                                      </p:tgtEl>
                                    </p:cond>
                                  </p:endCondLst>
                                  <p:childTnLst>
                                    <p:animEffect transition="out" filter="fade">
                                      <p:cBhvr>
                                        <p:cTn id="45" dur="500" tmFilter="0, 0; .2, .5; .8, .5; 1, 0"/>
                                        <p:tgtEl>
                                          <p:spTgt spid="14"/>
                                        </p:tgtEl>
                                      </p:cBhvr>
                                    </p:animEffect>
                                    <p:animScale>
                                      <p:cBhvr>
                                        <p:cTn id="46"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612802" y="135231"/>
            <a:ext cx="2400657" cy="6407004"/>
          </a:xfrm>
          <a:prstGeom prst="rect">
            <a:avLst/>
          </a:prstGeom>
          <a:gradFill>
            <a:gsLst>
              <a:gs pos="0">
                <a:srgbClr val="00FFFF">
                  <a:tint val="66000"/>
                  <a:satMod val="160000"/>
                </a:srgbClr>
              </a:gs>
              <a:gs pos="50000">
                <a:srgbClr val="00FFFF">
                  <a:tint val="44500"/>
                  <a:satMod val="160000"/>
                </a:srgbClr>
              </a:gs>
              <a:gs pos="100000">
                <a:srgbClr val="00FFFF">
                  <a:tint val="23500"/>
                  <a:satMod val="160000"/>
                </a:srgbClr>
              </a:gs>
            </a:gsLst>
            <a:lin ang="16200000" scaled="1"/>
          </a:gradFill>
        </p:spPr>
        <p:txBody>
          <a:bodyPr vert="eaVert" wrap="square" rtlCol="0">
            <a:spAutoFit/>
          </a:bodyPr>
          <a:lstStyle/>
          <a:p>
            <a:r>
              <a:rPr lang="ja-JP" altLang="en-US" sz="4800" b="1" dirty="0">
                <a:effectLst>
                  <a:glow>
                    <a:schemeClr val="accent1"/>
                  </a:glow>
                </a:effectLst>
                <a:latin typeface="游ゴシック" panose="020B0400000000000000" pitchFamily="50" charset="-128"/>
                <a:ea typeface="游ゴシック" panose="020B0400000000000000" pitchFamily="50" charset="-128"/>
              </a:rPr>
              <a:t>六道四生の</a:t>
            </a:r>
            <a:r>
              <a:rPr lang="ja-JP" altLang="en-US" sz="4800" b="1" dirty="0" err="1">
                <a:solidFill>
                  <a:prstClr val="black"/>
                </a:solidFill>
                <a:effectLst>
                  <a:glow>
                    <a:schemeClr val="accent1"/>
                  </a:glow>
                </a:effectLst>
                <a:latin typeface="游ゴシック" panose="020B0400000000000000" pitchFamily="50" charset="-128"/>
                <a:ea typeface="游ゴシック" panose="020B0400000000000000" pitchFamily="50" charset="-128"/>
              </a:rPr>
              <a:t>あ</a:t>
            </a:r>
            <a:r>
              <a:rPr lang="ja-JP" altLang="en-US" sz="4800" b="1" dirty="0">
                <a:solidFill>
                  <a:prstClr val="black"/>
                </a:solidFill>
                <a:effectLst>
                  <a:glow>
                    <a:schemeClr val="accent1"/>
                  </a:glow>
                </a:effectLst>
                <a:latin typeface="游ゴシック" panose="020B0400000000000000" pitchFamily="50" charset="-128"/>
                <a:ea typeface="游ゴシック" panose="020B0400000000000000" pitchFamily="50" charset="-128"/>
              </a:rPr>
              <a:t>ひだ、</a:t>
            </a:r>
            <a:r>
              <a:rPr lang="ja-JP" altLang="en-US" sz="4800" b="1" dirty="0">
                <a:effectLst>
                  <a:glow>
                    <a:schemeClr val="accent1"/>
                  </a:glow>
                </a:effectLst>
                <a:latin typeface="游ゴシック" panose="020B0400000000000000" pitchFamily="50" charset="-128"/>
                <a:ea typeface="游ゴシック" panose="020B0400000000000000" pitchFamily="50" charset="-128"/>
              </a:rPr>
              <a:t>いづれ</a:t>
            </a:r>
            <a:r>
              <a:rPr lang="ja-JP" altLang="en-US" sz="4800" b="1" dirty="0">
                <a:latin typeface="游ゴシック" panose="020B0400000000000000" pitchFamily="50" charset="-128"/>
                <a:ea typeface="游ゴシック" panose="020B0400000000000000" pitchFamily="50" charset="-128"/>
              </a:rPr>
              <a:t>の</a:t>
            </a:r>
            <a:r>
              <a:rPr lang="ja-JP" altLang="en-US" sz="4800" b="1" dirty="0">
                <a:solidFill>
                  <a:srgbClr val="FF0000"/>
                </a:solidFill>
                <a:latin typeface="游ゴシック" panose="020B0400000000000000" pitchFamily="50" charset="-128"/>
                <a:ea typeface="游ゴシック" panose="020B0400000000000000" pitchFamily="50" charset="-128"/>
              </a:rPr>
              <a:t>業苦</a:t>
            </a:r>
            <a:r>
              <a:rPr lang="ja-JP" altLang="en-US" sz="4800" b="1" dirty="0">
                <a:solidFill>
                  <a:prstClr val="black"/>
                </a:solidFill>
                <a:latin typeface="游ゴシック" panose="020B0400000000000000" pitchFamily="50" charset="-128"/>
                <a:ea typeface="游ゴシック" panose="020B0400000000000000" pitchFamily="50" charset="-128"/>
              </a:rPr>
              <a:t>にしづめりとも、</a:t>
            </a:r>
          </a:p>
        </p:txBody>
      </p:sp>
      <p:sp>
        <p:nvSpPr>
          <p:cNvPr id="3" name="テキスト ボックス 2"/>
          <p:cNvSpPr txBox="1"/>
          <p:nvPr/>
        </p:nvSpPr>
        <p:spPr>
          <a:xfrm>
            <a:off x="1709498" y="135230"/>
            <a:ext cx="4124206" cy="6407005"/>
          </a:xfrm>
          <a:prstGeom prst="rect">
            <a:avLst/>
          </a:prstGeom>
          <a:noFill/>
        </p:spPr>
        <p:txBody>
          <a:bodyPr vert="eaVert" wrap="square" rtlCol="0">
            <a:spAutoFit/>
          </a:bodyPr>
          <a:lstStyle/>
          <a:p>
            <a:r>
              <a:rPr lang="ja-JP" altLang="en-US" sz="4800" b="1" dirty="0">
                <a:latin typeface="游ゴシック" panose="020B0400000000000000" pitchFamily="50" charset="-128"/>
                <a:ea typeface="游ゴシック" panose="020B0400000000000000" pitchFamily="50" charset="-128"/>
              </a:rPr>
              <a:t>迷いの世界にさまざまな生を受け、どのような</a:t>
            </a:r>
            <a:r>
              <a:rPr lang="ja-JP" altLang="en-US" sz="4800" b="1" dirty="0">
                <a:solidFill>
                  <a:srgbClr val="FF0000"/>
                </a:solidFill>
                <a:latin typeface="游ゴシック" panose="020B0400000000000000" pitchFamily="50" charset="-128"/>
                <a:ea typeface="游ゴシック" panose="020B0400000000000000" pitchFamily="50" charset="-128"/>
              </a:rPr>
              <a:t>苦しみの中</a:t>
            </a:r>
            <a:r>
              <a:rPr lang="ja-JP" altLang="en-US" sz="4800" b="1" dirty="0">
                <a:latin typeface="游ゴシック" panose="020B0400000000000000" pitchFamily="50" charset="-128"/>
                <a:ea typeface="游ゴシック" panose="020B0400000000000000" pitchFamily="50" charset="-128"/>
              </a:rPr>
              <a:t>にあろうとも、</a:t>
            </a:r>
            <a:endParaRPr lang="en-US" altLang="ja-JP" sz="4800" b="1" dirty="0">
              <a:latin typeface="游ゴシック" panose="020B0400000000000000" pitchFamily="50" charset="-128"/>
              <a:ea typeface="游ゴシック" panose="020B0400000000000000" pitchFamily="50" charset="-128"/>
            </a:endParaRPr>
          </a:p>
          <a:p>
            <a:endParaRPr lang="en-US" altLang="ja-JP" sz="3200" b="1" dirty="0">
              <a:solidFill>
                <a:prstClr val="black"/>
              </a:solidFill>
              <a:latin typeface="游ゴシック" panose="020B0400000000000000" pitchFamily="50" charset="-128"/>
              <a:ea typeface="游ゴシック" panose="020B0400000000000000" pitchFamily="50" charset="-128"/>
            </a:endParaRPr>
          </a:p>
          <a:p>
            <a:r>
              <a:rPr lang="ja-JP" altLang="en-US" sz="3200" b="1" dirty="0">
                <a:solidFill>
                  <a:prstClr val="black"/>
                </a:solidFill>
                <a:latin typeface="游ゴシック" panose="020B0400000000000000" pitchFamily="50" charset="-128"/>
                <a:ea typeface="游ゴシック" panose="020B0400000000000000" pitchFamily="50" charset="-128"/>
              </a:rPr>
              <a:t>　　　　　　　　　（現代語訳）</a:t>
            </a:r>
            <a:endParaRPr kumimoji="1" lang="ja-JP" altLang="en-US" sz="32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11244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471" y="0"/>
            <a:ext cx="10552832" cy="6961632"/>
          </a:xfrm>
          <a:prstGeom prst="rect">
            <a:avLst/>
          </a:prstGeom>
        </p:spPr>
      </p:pic>
      <p:sp>
        <p:nvSpPr>
          <p:cNvPr id="2" name="テキスト ボックス 1"/>
          <p:cNvSpPr txBox="1"/>
          <p:nvPr/>
        </p:nvSpPr>
        <p:spPr>
          <a:xfrm>
            <a:off x="3645408" y="195071"/>
            <a:ext cx="1901952" cy="1015663"/>
          </a:xfrm>
          <a:prstGeom prst="rect">
            <a:avLst/>
          </a:prstGeom>
          <a:solidFill>
            <a:srgbClr val="FF0000"/>
          </a:solidFill>
        </p:spPr>
        <p:txBody>
          <a:bodyPr wrap="square" rtlCol="0">
            <a:spAutoFit/>
          </a:bodyPr>
          <a:lstStyle/>
          <a:p>
            <a:pPr algn="ctr"/>
            <a:r>
              <a:rPr kumimoji="1" lang="ja-JP" altLang="en-US" sz="6000" b="1" dirty="0">
                <a:effectLst>
                  <a:glow rad="177800">
                    <a:srgbClr val="FFFF00"/>
                  </a:glow>
                </a:effectLst>
                <a:latin typeface="游ゴシック" panose="020B0400000000000000" pitchFamily="50" charset="-128"/>
                <a:ea typeface="游ゴシック" panose="020B0400000000000000" pitchFamily="50" charset="-128"/>
              </a:rPr>
              <a:t>業苦</a:t>
            </a:r>
          </a:p>
        </p:txBody>
      </p:sp>
      <p:sp>
        <p:nvSpPr>
          <p:cNvPr id="4" name="テキスト ボックス 3"/>
          <p:cNvSpPr txBox="1"/>
          <p:nvPr/>
        </p:nvSpPr>
        <p:spPr>
          <a:xfrm>
            <a:off x="1243584" y="1302274"/>
            <a:ext cx="6705600" cy="1077218"/>
          </a:xfrm>
          <a:prstGeom prst="rect">
            <a:avLst/>
          </a:prstGeom>
          <a:noFill/>
        </p:spPr>
        <p:txBody>
          <a:bodyPr wrap="square" rtlCol="0">
            <a:spAutoFit/>
          </a:bodyPr>
          <a:lstStyle/>
          <a:p>
            <a:r>
              <a:rPr kumimoji="1" lang="ja-JP" altLang="en-US" sz="3200" b="1" dirty="0">
                <a:effectLst>
                  <a:glow rad="241300">
                    <a:schemeClr val="bg1"/>
                  </a:glow>
                </a:effectLst>
                <a:latin typeface="游ゴシック" panose="020B0400000000000000" pitchFamily="50" charset="-128"/>
                <a:ea typeface="游ゴシック" panose="020B0400000000000000" pitchFamily="50" charset="-128"/>
              </a:rPr>
              <a:t>悪業による苦しみ。悪い行為の結果として受ける苦悩。</a:t>
            </a:r>
          </a:p>
        </p:txBody>
      </p:sp>
      <p:sp>
        <p:nvSpPr>
          <p:cNvPr id="5" name="テキスト ボックス 4"/>
          <p:cNvSpPr txBox="1"/>
          <p:nvPr/>
        </p:nvSpPr>
        <p:spPr>
          <a:xfrm>
            <a:off x="7086319" y="2157377"/>
            <a:ext cx="694944" cy="1323439"/>
          </a:xfrm>
          <a:prstGeom prst="rect">
            <a:avLst/>
          </a:prstGeom>
          <a:solidFill>
            <a:srgbClr val="FFFF00"/>
          </a:solidFill>
        </p:spPr>
        <p:txBody>
          <a:bodyPr wrap="square" rtlCol="0">
            <a:spAutoFit/>
          </a:bodyPr>
          <a:lstStyle/>
          <a:p>
            <a:r>
              <a:rPr kumimoji="1" lang="ja-JP" altLang="en-US" sz="4000" b="1" dirty="0">
                <a:solidFill>
                  <a:srgbClr val="FF0000"/>
                </a:solidFill>
                <a:latin typeface="游ゴシック" panose="020B0400000000000000" pitchFamily="50" charset="-128"/>
                <a:ea typeface="游ゴシック" panose="020B0400000000000000" pitchFamily="50" charset="-128"/>
              </a:rPr>
              <a:t>地獄</a:t>
            </a:r>
          </a:p>
        </p:txBody>
      </p:sp>
      <p:sp>
        <p:nvSpPr>
          <p:cNvPr id="7" name="テキスト ボックス 6"/>
          <p:cNvSpPr txBox="1"/>
          <p:nvPr/>
        </p:nvSpPr>
        <p:spPr>
          <a:xfrm>
            <a:off x="8009704" y="417272"/>
            <a:ext cx="861774" cy="2401824"/>
          </a:xfrm>
          <a:prstGeom prst="rect">
            <a:avLst/>
          </a:prstGeom>
          <a:solidFill>
            <a:srgbClr val="FFC000"/>
          </a:solidFill>
        </p:spPr>
        <p:txBody>
          <a:bodyPr vert="eaVert" wrap="square" rtlCol="0">
            <a:spAutoFit/>
          </a:bodyPr>
          <a:lstStyle/>
          <a:p>
            <a:pPr algn="ctr"/>
            <a:r>
              <a:rPr kumimoji="1" lang="ja-JP" altLang="en-US" sz="4400" b="1" dirty="0">
                <a:latin typeface="游ゴシック" panose="020B0400000000000000" pitchFamily="50" charset="-128"/>
                <a:ea typeface="游ゴシック" panose="020B0400000000000000" pitchFamily="50" charset="-128"/>
              </a:rPr>
              <a:t>自業自得</a:t>
            </a:r>
          </a:p>
        </p:txBody>
      </p:sp>
    </p:spTree>
    <p:extLst>
      <p:ext uri="{BB962C8B-B14F-4D97-AF65-F5344CB8AC3E}">
        <p14:creationId xmlns:p14="http://schemas.microsoft.com/office/powerpoint/2010/main" val="330005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612802" y="135231"/>
            <a:ext cx="2400657" cy="6407004"/>
          </a:xfrm>
          <a:prstGeom prst="rect">
            <a:avLst/>
          </a:prstGeom>
          <a:gradFill>
            <a:gsLst>
              <a:gs pos="0">
                <a:srgbClr val="00FFFF">
                  <a:tint val="66000"/>
                  <a:satMod val="160000"/>
                </a:srgbClr>
              </a:gs>
              <a:gs pos="50000">
                <a:srgbClr val="00FFFF">
                  <a:tint val="44500"/>
                  <a:satMod val="160000"/>
                </a:srgbClr>
              </a:gs>
              <a:gs pos="100000">
                <a:srgbClr val="00FFFF">
                  <a:tint val="23500"/>
                  <a:satMod val="160000"/>
                </a:srgbClr>
              </a:gs>
            </a:gsLst>
            <a:lin ang="16200000" scaled="1"/>
          </a:gradFill>
        </p:spPr>
        <p:txBody>
          <a:bodyPr vert="eaVert" wrap="square" rtlCol="0">
            <a:spAutoFit/>
          </a:bodyPr>
          <a:lstStyle/>
          <a:p>
            <a:r>
              <a:rPr lang="ja-JP" altLang="en-US" sz="4800" b="1" dirty="0">
                <a:effectLst>
                  <a:glow>
                    <a:schemeClr val="accent1"/>
                  </a:glow>
                </a:effectLst>
                <a:latin typeface="游ゴシック" panose="020B0400000000000000" pitchFamily="50" charset="-128"/>
                <a:ea typeface="游ゴシック" panose="020B0400000000000000" pitchFamily="50" charset="-128"/>
              </a:rPr>
              <a:t>六道四生の</a:t>
            </a:r>
            <a:r>
              <a:rPr lang="ja-JP" altLang="en-US" sz="4800" b="1" dirty="0" err="1">
                <a:solidFill>
                  <a:prstClr val="black"/>
                </a:solidFill>
                <a:effectLst>
                  <a:glow>
                    <a:schemeClr val="accent1"/>
                  </a:glow>
                </a:effectLst>
                <a:latin typeface="游ゴシック" panose="020B0400000000000000" pitchFamily="50" charset="-128"/>
                <a:ea typeface="游ゴシック" panose="020B0400000000000000" pitchFamily="50" charset="-128"/>
              </a:rPr>
              <a:t>あ</a:t>
            </a:r>
            <a:r>
              <a:rPr lang="ja-JP" altLang="en-US" sz="4800" b="1" dirty="0">
                <a:solidFill>
                  <a:prstClr val="black"/>
                </a:solidFill>
                <a:effectLst>
                  <a:glow>
                    <a:schemeClr val="accent1"/>
                  </a:glow>
                </a:effectLst>
                <a:latin typeface="游ゴシック" panose="020B0400000000000000" pitchFamily="50" charset="-128"/>
                <a:ea typeface="游ゴシック" panose="020B0400000000000000" pitchFamily="50" charset="-128"/>
              </a:rPr>
              <a:t>ひだ、いづれ</a:t>
            </a:r>
            <a:r>
              <a:rPr lang="ja-JP" altLang="en-US" sz="4800" b="1" dirty="0">
                <a:solidFill>
                  <a:prstClr val="black"/>
                </a:solidFill>
                <a:latin typeface="游ゴシック" panose="020B0400000000000000" pitchFamily="50" charset="-128"/>
                <a:ea typeface="游ゴシック" panose="020B0400000000000000" pitchFamily="50" charset="-128"/>
              </a:rPr>
              <a:t>の</a:t>
            </a:r>
            <a:r>
              <a:rPr lang="ja-JP" altLang="en-US" sz="4800" b="1" dirty="0">
                <a:solidFill>
                  <a:srgbClr val="FF0000"/>
                </a:solidFill>
                <a:latin typeface="游ゴシック" panose="020B0400000000000000" pitchFamily="50" charset="-128"/>
                <a:ea typeface="游ゴシック" panose="020B0400000000000000" pitchFamily="50" charset="-128"/>
              </a:rPr>
              <a:t>業苦</a:t>
            </a:r>
            <a:r>
              <a:rPr lang="ja-JP" altLang="en-US" sz="4800" b="1" dirty="0">
                <a:solidFill>
                  <a:prstClr val="black"/>
                </a:solidFill>
                <a:latin typeface="游ゴシック" panose="020B0400000000000000" pitchFamily="50" charset="-128"/>
                <a:ea typeface="游ゴシック" panose="020B0400000000000000" pitchFamily="50" charset="-128"/>
              </a:rPr>
              <a:t>にしづめりとも、</a:t>
            </a:r>
          </a:p>
        </p:txBody>
      </p:sp>
      <p:sp>
        <p:nvSpPr>
          <p:cNvPr id="3" name="テキスト ボックス 2"/>
          <p:cNvSpPr txBox="1"/>
          <p:nvPr/>
        </p:nvSpPr>
        <p:spPr>
          <a:xfrm>
            <a:off x="3303983" y="135231"/>
            <a:ext cx="3139321" cy="6407005"/>
          </a:xfrm>
          <a:prstGeom prst="rect">
            <a:avLst/>
          </a:prstGeom>
          <a:noFill/>
        </p:spPr>
        <p:txBody>
          <a:bodyPr vert="eaVert" wrap="square" rtlCol="0">
            <a:spAutoFit/>
          </a:bodyPr>
          <a:lstStyle/>
          <a:p>
            <a:r>
              <a:rPr lang="ja-JP" altLang="en-US" sz="4800" b="1" dirty="0">
                <a:latin typeface="游ゴシック" panose="020B0400000000000000" pitchFamily="50" charset="-128"/>
                <a:ea typeface="游ゴシック" panose="020B0400000000000000" pitchFamily="50" charset="-128"/>
              </a:rPr>
              <a:t>迷いの世界にさまざまな生を受け、どのような</a:t>
            </a:r>
            <a:r>
              <a:rPr lang="ja-JP" altLang="en-US" sz="4800" b="1" dirty="0">
                <a:solidFill>
                  <a:srgbClr val="FF0000"/>
                </a:solidFill>
                <a:latin typeface="游ゴシック" panose="020B0400000000000000" pitchFamily="50" charset="-128"/>
                <a:ea typeface="游ゴシック" panose="020B0400000000000000" pitchFamily="50" charset="-128"/>
              </a:rPr>
              <a:t>苦しみの中</a:t>
            </a:r>
            <a:r>
              <a:rPr lang="ja-JP" altLang="en-US" sz="4800" b="1" dirty="0">
                <a:latin typeface="游ゴシック" panose="020B0400000000000000" pitchFamily="50" charset="-128"/>
                <a:ea typeface="游ゴシック" panose="020B0400000000000000" pitchFamily="50" charset="-128"/>
              </a:rPr>
              <a:t>にあろうとも、</a:t>
            </a:r>
            <a:endParaRPr kumimoji="1" lang="ja-JP" altLang="en-US" sz="4800" b="1" dirty="0">
              <a:latin typeface="游ゴシック" panose="020B0400000000000000" pitchFamily="50" charset="-128"/>
              <a:ea typeface="游ゴシック" panose="020B0400000000000000" pitchFamily="50" charset="-128"/>
            </a:endParaRPr>
          </a:p>
        </p:txBody>
      </p:sp>
      <p:sp>
        <p:nvSpPr>
          <p:cNvPr id="4" name="等号 3"/>
          <p:cNvSpPr/>
          <p:nvPr/>
        </p:nvSpPr>
        <p:spPr>
          <a:xfrm>
            <a:off x="2957939" y="2121967"/>
            <a:ext cx="816864" cy="108508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
        <p:nvSpPr>
          <p:cNvPr id="2" name="テキスト ボックス 1"/>
          <p:cNvSpPr txBox="1"/>
          <p:nvPr/>
        </p:nvSpPr>
        <p:spPr>
          <a:xfrm>
            <a:off x="572450" y="315117"/>
            <a:ext cx="2215991" cy="6047232"/>
          </a:xfrm>
          <a:prstGeom prst="rect">
            <a:avLst/>
          </a:prstGeom>
          <a:noFill/>
          <a:ln w="38100">
            <a:solidFill>
              <a:srgbClr val="00B0F0"/>
            </a:solidFill>
          </a:ln>
        </p:spPr>
        <p:txBody>
          <a:bodyPr vert="eaVert" wrap="square" rtlCol="0">
            <a:spAutoFit/>
          </a:bodyPr>
          <a:lstStyle/>
          <a:p>
            <a:r>
              <a:rPr kumimoji="1" lang="ja-JP" altLang="en-US" sz="4400" b="1" dirty="0">
                <a:latin typeface="游ゴシック" panose="020B0400000000000000" pitchFamily="50" charset="-128"/>
                <a:ea typeface="游ゴシック" panose="020B0400000000000000" pitchFamily="50" charset="-128"/>
              </a:rPr>
              <a:t>亡き者たちがどのような</a:t>
            </a:r>
            <a:r>
              <a:rPr kumimoji="1" lang="ja-JP" altLang="en-US" sz="4400" b="1" dirty="0">
                <a:solidFill>
                  <a:srgbClr val="FF0000"/>
                </a:solidFill>
                <a:latin typeface="游ゴシック" panose="020B0400000000000000" pitchFamily="50" charset="-128"/>
                <a:ea typeface="游ゴシック" panose="020B0400000000000000" pitchFamily="50" charset="-128"/>
              </a:rPr>
              <a:t>苦しみの境界</a:t>
            </a:r>
            <a:r>
              <a:rPr kumimoji="1" lang="ja-JP" altLang="en-US" sz="4400" b="1" dirty="0">
                <a:latin typeface="游ゴシック" panose="020B0400000000000000" pitchFamily="50" charset="-128"/>
                <a:ea typeface="游ゴシック" panose="020B0400000000000000" pitchFamily="50" charset="-128"/>
              </a:rPr>
              <a:t>にいたとしても</a:t>
            </a:r>
          </a:p>
        </p:txBody>
      </p:sp>
    </p:spTree>
    <p:extLst>
      <p:ext uri="{BB962C8B-B14F-4D97-AF65-F5344CB8AC3E}">
        <p14:creationId xmlns:p14="http://schemas.microsoft.com/office/powerpoint/2010/main" val="356535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612802" y="135231"/>
            <a:ext cx="2400657" cy="6407004"/>
          </a:xfrm>
          <a:prstGeom prst="rect">
            <a:avLst/>
          </a:prstGeom>
          <a:gradFill>
            <a:gsLst>
              <a:gs pos="0">
                <a:srgbClr val="00FFFF">
                  <a:tint val="66000"/>
                  <a:satMod val="160000"/>
                </a:srgbClr>
              </a:gs>
              <a:gs pos="50000">
                <a:srgbClr val="00FFFF">
                  <a:tint val="44500"/>
                  <a:satMod val="160000"/>
                </a:srgbClr>
              </a:gs>
              <a:gs pos="100000">
                <a:srgbClr val="00FFFF">
                  <a:tint val="23500"/>
                  <a:satMod val="160000"/>
                </a:srgbClr>
              </a:gs>
            </a:gsLst>
            <a:lin ang="16200000" scaled="1"/>
          </a:gradFill>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神通方便をもつて、まづ有縁を</a:t>
            </a:r>
            <a:r>
              <a:rPr lang="ja-JP" altLang="en-US" sz="4800" b="1" dirty="0" err="1">
                <a:solidFill>
                  <a:prstClr val="black"/>
                </a:solidFill>
                <a:latin typeface="游ゴシック" panose="020B0400000000000000" pitchFamily="50" charset="-128"/>
                <a:ea typeface="游ゴシック" panose="020B0400000000000000" pitchFamily="50" charset="-128"/>
              </a:rPr>
              <a:t>度すべき</a:t>
            </a:r>
            <a:r>
              <a:rPr lang="ja-JP" altLang="en-US" sz="4800" b="1" dirty="0">
                <a:solidFill>
                  <a:prstClr val="black"/>
                </a:solidFill>
                <a:latin typeface="游ゴシック" panose="020B0400000000000000" pitchFamily="50" charset="-128"/>
                <a:ea typeface="游ゴシック" panose="020B0400000000000000" pitchFamily="50" charset="-128"/>
              </a:rPr>
              <a:t>なりと云々。</a:t>
            </a:r>
          </a:p>
        </p:txBody>
      </p:sp>
      <p:sp>
        <p:nvSpPr>
          <p:cNvPr id="3" name="テキスト ボックス 2"/>
          <p:cNvSpPr txBox="1"/>
          <p:nvPr/>
        </p:nvSpPr>
        <p:spPr>
          <a:xfrm>
            <a:off x="157185" y="135231"/>
            <a:ext cx="6340197" cy="6407005"/>
          </a:xfrm>
          <a:prstGeom prst="rect">
            <a:avLst/>
          </a:prstGeom>
          <a:noFill/>
        </p:spPr>
        <p:txBody>
          <a:bodyPr vert="eaVert" wrap="square" rtlCol="0">
            <a:spAutoFit/>
          </a:bodyPr>
          <a:lstStyle/>
          <a:p>
            <a:pPr lvl="0"/>
            <a:r>
              <a:rPr lang="ja-JP" altLang="en-US" sz="4800" b="1" dirty="0">
                <a:solidFill>
                  <a:prstClr val="black"/>
                </a:solidFill>
                <a:latin typeface="游ゴシック" panose="020B0400000000000000" pitchFamily="50" charset="-128"/>
                <a:ea typeface="游ゴシック" panose="020B0400000000000000" pitchFamily="50" charset="-128"/>
              </a:rPr>
              <a:t>自由自在で不可思議なはたらきにより、何よりもまず縁のある人々を救うことができるのです。</a:t>
            </a:r>
            <a:endParaRPr lang="en-US" altLang="ja-JP" sz="4800" b="1" dirty="0">
              <a:solidFill>
                <a:prstClr val="black"/>
              </a:solidFill>
              <a:latin typeface="游ゴシック" panose="020B0400000000000000" pitchFamily="50" charset="-128"/>
              <a:ea typeface="游ゴシック" panose="020B0400000000000000" pitchFamily="50" charset="-128"/>
            </a:endParaRPr>
          </a:p>
          <a:p>
            <a:r>
              <a:rPr lang="ja-JP" altLang="en-US" sz="4800" b="1" dirty="0">
                <a:solidFill>
                  <a:prstClr val="black"/>
                </a:solidFill>
                <a:latin typeface="游ゴシック" panose="020B0400000000000000" pitchFamily="50" charset="-128"/>
                <a:ea typeface="游ゴシック" panose="020B0400000000000000" pitchFamily="50" charset="-128"/>
              </a:rPr>
              <a:t>このように聖人は仰せになりました。</a:t>
            </a:r>
            <a:endParaRPr lang="en-US" altLang="ja-JP" sz="4800" b="1" dirty="0">
              <a:solidFill>
                <a:prstClr val="black"/>
              </a:solidFill>
              <a:latin typeface="游ゴシック" panose="020B0400000000000000" pitchFamily="50" charset="-128"/>
              <a:ea typeface="游ゴシック" panose="020B0400000000000000" pitchFamily="50" charset="-128"/>
            </a:endParaRPr>
          </a:p>
          <a:p>
            <a:endParaRPr lang="en-US" altLang="ja-JP" sz="3200" b="1" dirty="0">
              <a:solidFill>
                <a:prstClr val="black"/>
              </a:solidFill>
              <a:latin typeface="游ゴシック" panose="020B0400000000000000" pitchFamily="50" charset="-128"/>
              <a:ea typeface="游ゴシック" panose="020B0400000000000000" pitchFamily="50" charset="-128"/>
            </a:endParaRPr>
          </a:p>
          <a:p>
            <a:r>
              <a:rPr lang="ja-JP" altLang="en-US" sz="3200" b="1" dirty="0">
                <a:solidFill>
                  <a:prstClr val="black"/>
                </a:solidFill>
                <a:latin typeface="游ゴシック" panose="020B0400000000000000" pitchFamily="50" charset="-128"/>
                <a:ea typeface="游ゴシック" panose="020B0400000000000000" pitchFamily="50" charset="-128"/>
              </a:rPr>
              <a:t>　　　　　　　　　（現代語訳）</a:t>
            </a:r>
            <a:endParaRPr kumimoji="1" lang="ja-JP" altLang="en-US" sz="32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5843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612802" y="135231"/>
            <a:ext cx="2400657" cy="6407004"/>
          </a:xfrm>
          <a:prstGeom prst="rect">
            <a:avLst/>
          </a:prstGeom>
          <a:gradFill>
            <a:gsLst>
              <a:gs pos="0">
                <a:srgbClr val="00FFFF">
                  <a:tint val="66000"/>
                  <a:satMod val="160000"/>
                </a:srgbClr>
              </a:gs>
              <a:gs pos="50000">
                <a:srgbClr val="00FFFF">
                  <a:tint val="44500"/>
                  <a:satMod val="160000"/>
                </a:srgbClr>
              </a:gs>
              <a:gs pos="100000">
                <a:srgbClr val="00FFFF">
                  <a:tint val="23500"/>
                  <a:satMod val="160000"/>
                </a:srgbClr>
              </a:gs>
            </a:gsLst>
            <a:lin ang="16200000" scaled="1"/>
          </a:gradFill>
        </p:spPr>
        <p:txBody>
          <a:bodyPr vert="eaVert" wrap="square" rtlCol="0">
            <a:spAutoFit/>
          </a:bodyPr>
          <a:lstStyle/>
          <a:p>
            <a:r>
              <a:rPr lang="ja-JP" altLang="en-US" sz="4800" b="1" dirty="0">
                <a:solidFill>
                  <a:srgbClr val="FF0000"/>
                </a:solidFill>
                <a:latin typeface="游ゴシック" panose="020B0400000000000000" pitchFamily="50" charset="-128"/>
                <a:ea typeface="游ゴシック" panose="020B0400000000000000" pitchFamily="50" charset="-128"/>
              </a:rPr>
              <a:t>神通方便</a:t>
            </a:r>
            <a:r>
              <a:rPr lang="ja-JP" altLang="en-US" sz="4800" b="1" dirty="0">
                <a:solidFill>
                  <a:prstClr val="black"/>
                </a:solidFill>
                <a:latin typeface="游ゴシック" panose="020B0400000000000000" pitchFamily="50" charset="-128"/>
                <a:ea typeface="游ゴシック" panose="020B0400000000000000" pitchFamily="50" charset="-128"/>
              </a:rPr>
              <a:t>をもつて、まづ有縁を</a:t>
            </a:r>
            <a:r>
              <a:rPr lang="ja-JP" altLang="en-US" sz="4800" b="1" dirty="0" err="1">
                <a:solidFill>
                  <a:prstClr val="black"/>
                </a:solidFill>
                <a:latin typeface="游ゴシック" panose="020B0400000000000000" pitchFamily="50" charset="-128"/>
                <a:ea typeface="游ゴシック" panose="020B0400000000000000" pitchFamily="50" charset="-128"/>
              </a:rPr>
              <a:t>度すべき</a:t>
            </a:r>
            <a:r>
              <a:rPr lang="ja-JP" altLang="en-US" sz="4800" b="1" dirty="0">
                <a:solidFill>
                  <a:prstClr val="black"/>
                </a:solidFill>
                <a:latin typeface="游ゴシック" panose="020B0400000000000000" pitchFamily="50" charset="-128"/>
                <a:ea typeface="游ゴシック" panose="020B0400000000000000" pitchFamily="50" charset="-128"/>
              </a:rPr>
              <a:t>なりと云々。</a:t>
            </a:r>
          </a:p>
        </p:txBody>
      </p:sp>
      <p:sp>
        <p:nvSpPr>
          <p:cNvPr id="4" name="テキスト ボックス 3"/>
          <p:cNvSpPr txBox="1"/>
          <p:nvPr/>
        </p:nvSpPr>
        <p:spPr>
          <a:xfrm>
            <a:off x="157185" y="135231"/>
            <a:ext cx="6340197" cy="6407005"/>
          </a:xfrm>
          <a:prstGeom prst="rect">
            <a:avLst/>
          </a:prstGeom>
          <a:noFill/>
        </p:spPr>
        <p:txBody>
          <a:bodyPr vert="eaVert" wrap="square" rtlCol="0">
            <a:spAutoFit/>
          </a:bodyPr>
          <a:lstStyle/>
          <a:p>
            <a:pPr lvl="0"/>
            <a:r>
              <a:rPr lang="ja-JP" altLang="en-US" sz="4800" b="1" dirty="0">
                <a:solidFill>
                  <a:srgbClr val="FF0000"/>
                </a:solidFill>
                <a:latin typeface="游ゴシック" panose="020B0400000000000000" pitchFamily="50" charset="-128"/>
                <a:ea typeface="游ゴシック" panose="020B0400000000000000" pitchFamily="50" charset="-128"/>
              </a:rPr>
              <a:t>自由自在で不可思議なはたらき</a:t>
            </a:r>
            <a:r>
              <a:rPr lang="ja-JP" altLang="en-US" sz="4800" b="1" dirty="0">
                <a:solidFill>
                  <a:prstClr val="black"/>
                </a:solidFill>
                <a:latin typeface="游ゴシック" panose="020B0400000000000000" pitchFamily="50" charset="-128"/>
                <a:ea typeface="游ゴシック" panose="020B0400000000000000" pitchFamily="50" charset="-128"/>
              </a:rPr>
              <a:t>により、何よりもまず縁のある人々を救うことができるのです。</a:t>
            </a:r>
            <a:endParaRPr lang="en-US" altLang="ja-JP" sz="4800" b="1" dirty="0">
              <a:solidFill>
                <a:prstClr val="black"/>
              </a:solidFill>
              <a:latin typeface="游ゴシック" panose="020B0400000000000000" pitchFamily="50" charset="-128"/>
              <a:ea typeface="游ゴシック" panose="020B0400000000000000" pitchFamily="50" charset="-128"/>
            </a:endParaRPr>
          </a:p>
          <a:p>
            <a:r>
              <a:rPr lang="ja-JP" altLang="en-US" sz="4800" b="1" dirty="0">
                <a:solidFill>
                  <a:prstClr val="black"/>
                </a:solidFill>
                <a:latin typeface="游ゴシック" panose="020B0400000000000000" pitchFamily="50" charset="-128"/>
                <a:ea typeface="游ゴシック" panose="020B0400000000000000" pitchFamily="50" charset="-128"/>
              </a:rPr>
              <a:t>このように聖人は仰せになりました。</a:t>
            </a:r>
            <a:endParaRPr lang="en-US" altLang="ja-JP" sz="4800" b="1" dirty="0">
              <a:solidFill>
                <a:prstClr val="black"/>
              </a:solidFill>
              <a:latin typeface="游ゴシック" panose="020B0400000000000000" pitchFamily="50" charset="-128"/>
              <a:ea typeface="游ゴシック" panose="020B0400000000000000" pitchFamily="50" charset="-128"/>
            </a:endParaRPr>
          </a:p>
          <a:p>
            <a:endParaRPr lang="en-US" altLang="ja-JP" sz="3200" b="1" dirty="0">
              <a:solidFill>
                <a:prstClr val="black"/>
              </a:solidFill>
              <a:latin typeface="游ゴシック" panose="020B0400000000000000" pitchFamily="50" charset="-128"/>
              <a:ea typeface="游ゴシック" panose="020B0400000000000000" pitchFamily="50" charset="-128"/>
            </a:endParaRPr>
          </a:p>
          <a:p>
            <a:r>
              <a:rPr lang="ja-JP" altLang="en-US" sz="3200" b="1" dirty="0">
                <a:solidFill>
                  <a:prstClr val="black"/>
                </a:solidFill>
                <a:latin typeface="游ゴシック" panose="020B0400000000000000" pitchFamily="50" charset="-128"/>
                <a:ea typeface="游ゴシック" panose="020B0400000000000000" pitchFamily="50" charset="-128"/>
              </a:rPr>
              <a:t>　　　　　　　　　（現代語訳）</a:t>
            </a:r>
            <a:endParaRPr kumimoji="1" lang="ja-JP" altLang="en-US" sz="32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5647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337687" y="459760"/>
            <a:ext cx="4557786" cy="1323439"/>
          </a:xfrm>
          <a:prstGeom prst="rect">
            <a:avLst/>
          </a:prstGeom>
          <a:solidFill>
            <a:schemeClr val="accent4">
              <a:lumMod val="60000"/>
              <a:lumOff val="40000"/>
            </a:schemeClr>
          </a:solidFill>
          <a:effectLst>
            <a:softEdge rad="63500"/>
          </a:effectLst>
        </p:spPr>
        <p:txBody>
          <a:bodyPr vert="horz" wrap="square" rtlCol="0">
            <a:spAutoFit/>
          </a:bodyPr>
          <a:lstStyle/>
          <a:p>
            <a:r>
              <a:rPr lang="ja-JP" altLang="en-US" sz="8000" b="1" dirty="0">
                <a:solidFill>
                  <a:prstClr val="black"/>
                </a:solidFill>
                <a:latin typeface="游ゴシック" panose="020B0400000000000000" pitchFamily="50" charset="-128"/>
                <a:ea typeface="游ゴシック" panose="020B0400000000000000" pitchFamily="50" charset="-128"/>
              </a:rPr>
              <a:t>追善供養</a:t>
            </a:r>
            <a:r>
              <a:rPr lang="ja-JP" altLang="en-US" sz="5400" b="1" dirty="0">
                <a:solidFill>
                  <a:prstClr val="black"/>
                </a:solidFill>
              </a:rPr>
              <a:t>　</a:t>
            </a:r>
            <a:r>
              <a:rPr lang="ja-JP" altLang="en-US" sz="2800" b="1" dirty="0">
                <a:solidFill>
                  <a:prstClr val="black"/>
                </a:solidFill>
              </a:rPr>
              <a:t>　　　　　　　　</a:t>
            </a:r>
            <a:endParaRPr lang="ja-JP" altLang="en-US" sz="4800" b="1" dirty="0">
              <a:solidFill>
                <a:prstClr val="black"/>
              </a:solidFill>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576115" y="2208654"/>
            <a:ext cx="8349521" cy="3785652"/>
          </a:xfrm>
          <a:prstGeom prst="rect">
            <a:avLst/>
          </a:prstGeom>
        </p:spPr>
        <p:txBody>
          <a:bodyPr vert="horz" wrap="square">
            <a:spAutoFit/>
          </a:bodyPr>
          <a:lstStyle/>
          <a:p>
            <a:r>
              <a:rPr lang="ja-JP" altLang="en-US" sz="6000" b="1" dirty="0">
                <a:latin typeface="游ゴシック" panose="020B0400000000000000" pitchFamily="50" charset="-128"/>
                <a:ea typeface="游ゴシック" panose="020B0400000000000000" pitchFamily="50" charset="-128"/>
              </a:rPr>
              <a:t>人の死後、死者に縁のある生存者が、その死者のためにあとから追って善事を行うこと。</a:t>
            </a:r>
          </a:p>
        </p:txBody>
      </p:sp>
    </p:spTree>
    <p:extLst>
      <p:ext uri="{BB962C8B-B14F-4D97-AF65-F5344CB8AC3E}">
        <p14:creationId xmlns:p14="http://schemas.microsoft.com/office/powerpoint/2010/main" val="225038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84576" y="133741"/>
            <a:ext cx="2511552" cy="769441"/>
          </a:xfrm>
          <a:prstGeom prst="rect">
            <a:avLst/>
          </a:prstGeom>
          <a:solidFill>
            <a:srgbClr val="FFFF00"/>
          </a:solidFill>
        </p:spPr>
        <p:txBody>
          <a:bodyPr wrap="square" rtlCol="0">
            <a:spAutoFit/>
          </a:bodyPr>
          <a:lstStyle/>
          <a:p>
            <a:pPr algn="ctr"/>
            <a:r>
              <a:rPr kumimoji="1" lang="ja-JP" altLang="en-US" sz="4400" b="1" dirty="0">
                <a:latin typeface="游ゴシック" panose="020B0400000000000000" pitchFamily="50" charset="-128"/>
                <a:ea typeface="游ゴシック" panose="020B0400000000000000" pitchFamily="50" charset="-128"/>
              </a:rPr>
              <a:t>神通方便</a:t>
            </a:r>
          </a:p>
        </p:txBody>
      </p:sp>
      <p:sp>
        <p:nvSpPr>
          <p:cNvPr id="3" name="テキスト ボックス 2"/>
          <p:cNvSpPr txBox="1"/>
          <p:nvPr/>
        </p:nvSpPr>
        <p:spPr>
          <a:xfrm>
            <a:off x="1438656" y="1061293"/>
            <a:ext cx="6705600" cy="1077218"/>
          </a:xfrm>
          <a:prstGeom prst="rect">
            <a:avLst/>
          </a:prstGeom>
          <a:noFill/>
          <a:ln w="38100">
            <a:solidFill>
              <a:srgbClr val="FF0000"/>
            </a:solidFill>
          </a:ln>
        </p:spPr>
        <p:txBody>
          <a:bodyPr wrap="square" rtlCol="0">
            <a:spAutoFit/>
          </a:bodyPr>
          <a:lstStyle/>
          <a:p>
            <a:r>
              <a:rPr kumimoji="1" lang="ja-JP" altLang="en-US" sz="3200" b="1" dirty="0">
                <a:latin typeface="游ゴシック" panose="020B0400000000000000" pitchFamily="50" charset="-128"/>
                <a:ea typeface="游ゴシック" panose="020B0400000000000000" pitchFamily="50" charset="-128"/>
              </a:rPr>
              <a:t>自由自在な不思議なてだて。</a:t>
            </a:r>
            <a:endParaRPr kumimoji="1" lang="en-US" altLang="ja-JP" sz="3200" b="1" dirty="0">
              <a:latin typeface="游ゴシック" panose="020B0400000000000000" pitchFamily="50" charset="-128"/>
              <a:ea typeface="游ゴシック" panose="020B0400000000000000" pitchFamily="50" charset="-128"/>
            </a:endParaRPr>
          </a:p>
          <a:p>
            <a:r>
              <a:rPr kumimoji="1" lang="ja-JP" altLang="en-US" sz="3200" b="1" dirty="0">
                <a:latin typeface="游ゴシック" panose="020B0400000000000000" pitchFamily="50" charset="-128"/>
                <a:ea typeface="游ゴシック" panose="020B0400000000000000" pitchFamily="50" charset="-128"/>
              </a:rPr>
              <a:t>超人的なはたらき、能力のこと。</a:t>
            </a:r>
            <a:endParaRPr kumimoji="1" lang="en-US" altLang="ja-JP" sz="3200" b="1" dirty="0">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548640" y="2321493"/>
            <a:ext cx="8485632" cy="3970318"/>
          </a:xfrm>
          <a:prstGeom prst="rect">
            <a:avLst/>
          </a:prstGeom>
          <a:noFill/>
        </p:spPr>
        <p:txBody>
          <a:bodyPr wrap="square" rtlCol="0">
            <a:spAutoFit/>
          </a:bodyPr>
          <a:lstStyle/>
          <a:p>
            <a:r>
              <a:rPr kumimoji="1" lang="ja-JP" altLang="en-US" sz="3600" b="1" dirty="0">
                <a:solidFill>
                  <a:srgbClr val="FF0000"/>
                </a:solidFill>
                <a:latin typeface="游ゴシック" panose="020B0400000000000000" pitchFamily="50" charset="-128"/>
                <a:ea typeface="游ゴシック" panose="020B0400000000000000" pitchFamily="50" charset="-128"/>
              </a:rPr>
              <a:t>六神通</a:t>
            </a:r>
            <a:endParaRPr kumimoji="1" lang="en-US" altLang="ja-JP" sz="3600" b="1" dirty="0">
              <a:solidFill>
                <a:srgbClr val="FF0000"/>
              </a:solidFill>
              <a:latin typeface="游ゴシック" panose="020B0400000000000000" pitchFamily="50" charset="-128"/>
              <a:ea typeface="游ゴシック" panose="020B0400000000000000" pitchFamily="50" charset="-128"/>
            </a:endParaRPr>
          </a:p>
          <a:p>
            <a:r>
              <a:rPr kumimoji="1" lang="en-US" altLang="ja-JP" sz="3600" b="1" dirty="0">
                <a:latin typeface="游ゴシック" panose="020B0400000000000000" pitchFamily="50" charset="-128"/>
                <a:ea typeface="游ゴシック" panose="020B0400000000000000" pitchFamily="50" charset="-128"/>
              </a:rPr>
              <a:t>1.</a:t>
            </a:r>
            <a:r>
              <a:rPr kumimoji="1" lang="ja-JP" altLang="en-US" sz="3600" b="1" dirty="0">
                <a:latin typeface="游ゴシック" panose="020B0400000000000000" pitchFamily="50" charset="-128"/>
                <a:ea typeface="游ゴシック" panose="020B0400000000000000" pitchFamily="50" charset="-128"/>
              </a:rPr>
              <a:t>神足通</a:t>
            </a:r>
            <a:r>
              <a:rPr kumimoji="1" lang="ja-JP" altLang="en-US" sz="2800" b="1" dirty="0">
                <a:latin typeface="游ゴシック" panose="020B0400000000000000" pitchFamily="50" charset="-128"/>
                <a:ea typeface="游ゴシック" panose="020B0400000000000000" pitchFamily="50" charset="-128"/>
              </a:rPr>
              <a:t>（あらゆるところに自在に行ける能力）</a:t>
            </a:r>
            <a:endParaRPr kumimoji="1" lang="en-US" altLang="ja-JP" sz="2800" b="1" dirty="0">
              <a:latin typeface="游ゴシック" panose="020B0400000000000000" pitchFamily="50" charset="-128"/>
              <a:ea typeface="游ゴシック" panose="020B0400000000000000" pitchFamily="50" charset="-128"/>
            </a:endParaRPr>
          </a:p>
          <a:p>
            <a:r>
              <a:rPr kumimoji="1" lang="en-US" altLang="ja-JP" sz="3600" b="1" dirty="0">
                <a:latin typeface="游ゴシック" panose="020B0400000000000000" pitchFamily="50" charset="-128"/>
                <a:ea typeface="游ゴシック" panose="020B0400000000000000" pitchFamily="50" charset="-128"/>
              </a:rPr>
              <a:t>2.</a:t>
            </a:r>
            <a:r>
              <a:rPr kumimoji="1" lang="ja-JP" altLang="en-US" sz="3600" b="1" dirty="0">
                <a:latin typeface="游ゴシック" panose="020B0400000000000000" pitchFamily="50" charset="-128"/>
                <a:ea typeface="游ゴシック" panose="020B0400000000000000" pitchFamily="50" charset="-128"/>
              </a:rPr>
              <a:t>天眼通</a:t>
            </a:r>
            <a:r>
              <a:rPr lang="ja-JP" altLang="en-US" sz="2800" b="1" dirty="0">
                <a:latin typeface="游ゴシック" panose="020B0400000000000000" pitchFamily="50" charset="-128"/>
                <a:ea typeface="游ゴシック" panose="020B0400000000000000" pitchFamily="50" charset="-128"/>
              </a:rPr>
              <a:t>（この世のすべてを見通す能力）</a:t>
            </a:r>
            <a:endParaRPr kumimoji="1" lang="en-US" altLang="ja-JP" sz="2800" b="1" dirty="0">
              <a:latin typeface="游ゴシック" panose="020B0400000000000000" pitchFamily="50" charset="-128"/>
              <a:ea typeface="游ゴシック" panose="020B0400000000000000" pitchFamily="50" charset="-128"/>
            </a:endParaRPr>
          </a:p>
          <a:p>
            <a:r>
              <a:rPr kumimoji="1" lang="en-US" altLang="ja-JP" sz="3600" b="1" dirty="0">
                <a:latin typeface="游ゴシック" panose="020B0400000000000000" pitchFamily="50" charset="-128"/>
                <a:ea typeface="游ゴシック" panose="020B0400000000000000" pitchFamily="50" charset="-128"/>
              </a:rPr>
              <a:t>3.</a:t>
            </a:r>
            <a:r>
              <a:rPr kumimoji="1" lang="ja-JP" altLang="en-US" sz="3600" b="1" dirty="0">
                <a:latin typeface="游ゴシック" panose="020B0400000000000000" pitchFamily="50" charset="-128"/>
                <a:ea typeface="游ゴシック" panose="020B0400000000000000" pitchFamily="50" charset="-128"/>
              </a:rPr>
              <a:t>天耳通</a:t>
            </a:r>
            <a:r>
              <a:rPr kumimoji="1" lang="ja-JP" altLang="en-US" sz="2800" b="1" dirty="0">
                <a:latin typeface="游ゴシック" panose="020B0400000000000000" pitchFamily="50" charset="-128"/>
                <a:ea typeface="游ゴシック" panose="020B0400000000000000" pitchFamily="50" charset="-128"/>
              </a:rPr>
              <a:t>（あらゆる声を自在に聞きわける能力）</a:t>
            </a:r>
            <a:endParaRPr kumimoji="1" lang="en-US" altLang="ja-JP" sz="2800" b="1" dirty="0">
              <a:latin typeface="游ゴシック" panose="020B0400000000000000" pitchFamily="50" charset="-128"/>
              <a:ea typeface="游ゴシック" panose="020B0400000000000000" pitchFamily="50" charset="-128"/>
            </a:endParaRPr>
          </a:p>
          <a:p>
            <a:r>
              <a:rPr kumimoji="1" lang="en-US" altLang="ja-JP" sz="3600" b="1" dirty="0">
                <a:latin typeface="游ゴシック" panose="020B0400000000000000" pitchFamily="50" charset="-128"/>
                <a:ea typeface="游ゴシック" panose="020B0400000000000000" pitchFamily="50" charset="-128"/>
              </a:rPr>
              <a:t>4.</a:t>
            </a:r>
            <a:r>
              <a:rPr kumimoji="1" lang="ja-JP" altLang="en-US" sz="3600" b="1" dirty="0">
                <a:latin typeface="游ゴシック" panose="020B0400000000000000" pitchFamily="50" charset="-128"/>
                <a:ea typeface="游ゴシック" panose="020B0400000000000000" pitchFamily="50" charset="-128"/>
              </a:rPr>
              <a:t>他心通</a:t>
            </a:r>
            <a:r>
              <a:rPr kumimoji="1" lang="ja-JP" altLang="en-US" sz="2800" b="1" dirty="0">
                <a:latin typeface="游ゴシック" panose="020B0400000000000000" pitchFamily="50" charset="-128"/>
                <a:ea typeface="游ゴシック" panose="020B0400000000000000" pitchFamily="50" charset="-128"/>
              </a:rPr>
              <a:t>（他人の心の中を自在に知る能力）</a:t>
            </a:r>
            <a:endParaRPr kumimoji="1" lang="en-US" altLang="ja-JP" sz="2800" b="1" dirty="0">
              <a:latin typeface="游ゴシック" panose="020B0400000000000000" pitchFamily="50" charset="-128"/>
              <a:ea typeface="游ゴシック" panose="020B0400000000000000" pitchFamily="50" charset="-128"/>
            </a:endParaRPr>
          </a:p>
          <a:p>
            <a:r>
              <a:rPr kumimoji="1" lang="en-US" altLang="ja-JP" sz="3600" b="1" dirty="0">
                <a:latin typeface="游ゴシック" panose="020B0400000000000000" pitchFamily="50" charset="-128"/>
                <a:ea typeface="游ゴシック" panose="020B0400000000000000" pitchFamily="50" charset="-128"/>
              </a:rPr>
              <a:t>5.</a:t>
            </a:r>
            <a:r>
              <a:rPr kumimoji="1" lang="ja-JP" altLang="en-US" sz="3600" b="1" dirty="0">
                <a:latin typeface="游ゴシック" panose="020B0400000000000000" pitchFamily="50" charset="-128"/>
                <a:ea typeface="游ゴシック" panose="020B0400000000000000" pitchFamily="50" charset="-128"/>
              </a:rPr>
              <a:t>宿命通</a:t>
            </a:r>
            <a:r>
              <a:rPr kumimoji="1" lang="ja-JP" altLang="en-US" sz="2800" b="1" dirty="0">
                <a:latin typeface="游ゴシック" panose="020B0400000000000000" pitchFamily="50" charset="-128"/>
                <a:ea typeface="游ゴシック" panose="020B0400000000000000" pitchFamily="50" charset="-128"/>
              </a:rPr>
              <a:t>（自他の過去世のありさまを知る能力）</a:t>
            </a:r>
            <a:endParaRPr kumimoji="1" lang="en-US" altLang="ja-JP" sz="2800" b="1" dirty="0">
              <a:latin typeface="游ゴシック" panose="020B0400000000000000" pitchFamily="50" charset="-128"/>
              <a:ea typeface="游ゴシック" panose="020B0400000000000000" pitchFamily="50" charset="-128"/>
            </a:endParaRPr>
          </a:p>
          <a:p>
            <a:r>
              <a:rPr kumimoji="1" lang="en-US" altLang="ja-JP" sz="3600" b="1" dirty="0">
                <a:latin typeface="游ゴシック" panose="020B0400000000000000" pitchFamily="50" charset="-128"/>
                <a:ea typeface="游ゴシック" panose="020B0400000000000000" pitchFamily="50" charset="-128"/>
              </a:rPr>
              <a:t>6.</a:t>
            </a:r>
            <a:r>
              <a:rPr kumimoji="1" lang="ja-JP" altLang="en-US" sz="3600" b="1" dirty="0">
                <a:latin typeface="游ゴシック" panose="020B0400000000000000" pitchFamily="50" charset="-128"/>
                <a:ea typeface="游ゴシック" panose="020B0400000000000000" pitchFamily="50" charset="-128"/>
              </a:rPr>
              <a:t>漏尽通</a:t>
            </a:r>
            <a:r>
              <a:rPr kumimoji="1" lang="ja-JP" altLang="en-US" sz="2800" b="1" dirty="0">
                <a:latin typeface="游ゴシック" panose="020B0400000000000000" pitchFamily="50" charset="-128"/>
                <a:ea typeface="游ゴシック" panose="020B0400000000000000" pitchFamily="50" charset="-128"/>
              </a:rPr>
              <a:t>（煩悩をすべて滅したことを知る能力）</a:t>
            </a:r>
          </a:p>
        </p:txBody>
      </p:sp>
    </p:spTree>
    <p:extLst>
      <p:ext uri="{BB962C8B-B14F-4D97-AF65-F5344CB8AC3E}">
        <p14:creationId xmlns:p14="http://schemas.microsoft.com/office/powerpoint/2010/main" val="79424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351466" y="135231"/>
            <a:ext cx="1661993" cy="6407004"/>
          </a:xfrm>
          <a:prstGeom prst="rect">
            <a:avLst/>
          </a:prstGeom>
          <a:gradFill>
            <a:gsLst>
              <a:gs pos="0">
                <a:srgbClr val="00FFFF">
                  <a:tint val="66000"/>
                  <a:satMod val="160000"/>
                </a:srgbClr>
              </a:gs>
              <a:gs pos="50000">
                <a:srgbClr val="00FFFF">
                  <a:tint val="44500"/>
                  <a:satMod val="160000"/>
                </a:srgbClr>
              </a:gs>
              <a:gs pos="100000">
                <a:srgbClr val="00FFFF">
                  <a:tint val="23500"/>
                  <a:satMod val="160000"/>
                </a:srgbClr>
              </a:gs>
            </a:gsLst>
            <a:lin ang="16200000" scaled="1"/>
          </a:gradFill>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まづ</a:t>
            </a:r>
            <a:r>
              <a:rPr lang="ja-JP" altLang="en-US" sz="4800" b="1" dirty="0">
                <a:solidFill>
                  <a:srgbClr val="FF0000"/>
                </a:solidFill>
                <a:latin typeface="游ゴシック" panose="020B0400000000000000" pitchFamily="50" charset="-128"/>
                <a:ea typeface="游ゴシック" panose="020B0400000000000000" pitchFamily="50" charset="-128"/>
              </a:rPr>
              <a:t>有縁を</a:t>
            </a:r>
            <a:r>
              <a:rPr lang="ja-JP" altLang="en-US" sz="4800" b="1" dirty="0" err="1">
                <a:solidFill>
                  <a:srgbClr val="FF0000"/>
                </a:solidFill>
                <a:latin typeface="游ゴシック" panose="020B0400000000000000" pitchFamily="50" charset="-128"/>
                <a:ea typeface="游ゴシック" panose="020B0400000000000000" pitchFamily="50" charset="-128"/>
              </a:rPr>
              <a:t>度すべき</a:t>
            </a:r>
            <a:r>
              <a:rPr lang="ja-JP" altLang="en-US" sz="4800" b="1" dirty="0">
                <a:solidFill>
                  <a:prstClr val="black"/>
                </a:solidFill>
                <a:latin typeface="游ゴシック" panose="020B0400000000000000" pitchFamily="50" charset="-128"/>
                <a:ea typeface="游ゴシック" panose="020B0400000000000000" pitchFamily="50" charset="-128"/>
              </a:rPr>
              <a:t>なりと云々。</a:t>
            </a:r>
          </a:p>
        </p:txBody>
      </p:sp>
      <p:sp>
        <p:nvSpPr>
          <p:cNvPr id="6" name="正方形/長方形 5"/>
          <p:cNvSpPr/>
          <p:nvPr/>
        </p:nvSpPr>
        <p:spPr>
          <a:xfrm>
            <a:off x="4190347" y="171051"/>
            <a:ext cx="2215991" cy="6407004"/>
          </a:xfrm>
          <a:prstGeom prst="rect">
            <a:avLst/>
          </a:prstGeom>
        </p:spPr>
        <p:txBody>
          <a:bodyPr vert="eaVert" wrap="square">
            <a:spAutoFit/>
          </a:bodyPr>
          <a:lstStyle/>
          <a:p>
            <a:r>
              <a:rPr lang="ja-JP" altLang="en-US" sz="4400" b="1" dirty="0">
                <a:solidFill>
                  <a:prstClr val="black"/>
                </a:solidFill>
                <a:latin typeface="游ゴシック" panose="020B0400000000000000" pitchFamily="50" charset="-128"/>
                <a:ea typeface="游ゴシック" panose="020B0400000000000000" pitchFamily="50" charset="-128"/>
              </a:rPr>
              <a:t>何よりもまず</a:t>
            </a:r>
            <a:r>
              <a:rPr lang="ja-JP" altLang="en-US" sz="4400" b="1" dirty="0">
                <a:solidFill>
                  <a:srgbClr val="FF0000"/>
                </a:solidFill>
                <a:latin typeface="游ゴシック" panose="020B0400000000000000" pitchFamily="50" charset="-128"/>
                <a:ea typeface="游ゴシック" panose="020B0400000000000000" pitchFamily="50" charset="-128"/>
              </a:rPr>
              <a:t>縁のある人々を救う</a:t>
            </a:r>
            <a:r>
              <a:rPr lang="ja-JP" altLang="en-US" sz="4400" b="1" dirty="0">
                <a:solidFill>
                  <a:prstClr val="black"/>
                </a:solidFill>
                <a:latin typeface="游ゴシック" panose="020B0400000000000000" pitchFamily="50" charset="-128"/>
                <a:ea typeface="游ゴシック" panose="020B0400000000000000" pitchFamily="50" charset="-128"/>
              </a:rPr>
              <a:t>ことができるのです。</a:t>
            </a:r>
            <a:endParaRPr lang="en-US" altLang="ja-JP" sz="4400" b="1" dirty="0">
              <a:solidFill>
                <a:prstClr val="black"/>
              </a:solidFill>
              <a:latin typeface="游ゴシック" panose="020B0400000000000000" pitchFamily="50" charset="-128"/>
              <a:ea typeface="游ゴシック" panose="020B0400000000000000" pitchFamily="50" charset="-128"/>
            </a:endParaRPr>
          </a:p>
        </p:txBody>
      </p:sp>
      <p:sp>
        <p:nvSpPr>
          <p:cNvPr id="8" name="正方形/長方形 7"/>
          <p:cNvSpPr/>
          <p:nvPr/>
        </p:nvSpPr>
        <p:spPr>
          <a:xfrm>
            <a:off x="1078931" y="171050"/>
            <a:ext cx="2400657" cy="6205365"/>
          </a:xfrm>
          <a:prstGeom prst="rect">
            <a:avLst/>
          </a:prstGeom>
          <a:solidFill>
            <a:srgbClr val="FFFF00"/>
          </a:solidFill>
        </p:spPr>
        <p:txBody>
          <a:bodyPr vert="eaVert" wrap="square">
            <a:spAutoFit/>
          </a:bodyPr>
          <a:lstStyle/>
          <a:p>
            <a:pPr lvl="0" algn="ctr"/>
            <a:r>
              <a:rPr lang="ja-JP" altLang="en-US" sz="4800" b="1" dirty="0">
                <a:solidFill>
                  <a:srgbClr val="FF0000"/>
                </a:solidFill>
                <a:latin typeface="游ゴシック" panose="020B0400000000000000" pitchFamily="50" charset="-128"/>
                <a:ea typeface="游ゴシック" panose="020B0400000000000000" pitchFamily="50" charset="-128"/>
              </a:rPr>
              <a:t>縁ある人を</a:t>
            </a:r>
            <a:r>
              <a:rPr lang="ja-JP" altLang="en-US" sz="4800" b="1" dirty="0">
                <a:latin typeface="游ゴシック" panose="020B0400000000000000" pitchFamily="50" charset="-128"/>
                <a:ea typeface="游ゴシック" panose="020B0400000000000000" pitchFamily="50" charset="-128"/>
              </a:rPr>
              <a:t>、迷いの世界から、</a:t>
            </a:r>
            <a:r>
              <a:rPr lang="ja-JP" altLang="en-US" sz="4800" b="1" dirty="0">
                <a:solidFill>
                  <a:srgbClr val="FF0000"/>
                </a:solidFill>
                <a:latin typeface="游ゴシック" panose="020B0400000000000000" pitchFamily="50" charset="-128"/>
                <a:ea typeface="游ゴシック" panose="020B0400000000000000" pitchFamily="50" charset="-128"/>
              </a:rPr>
              <a:t>さとりの世界に渡す</a:t>
            </a:r>
            <a:r>
              <a:rPr lang="ja-JP" altLang="en-US" sz="4800" b="1" dirty="0">
                <a:latin typeface="游ゴシック" panose="020B0400000000000000" pitchFamily="50" charset="-128"/>
                <a:ea typeface="游ゴシック" panose="020B0400000000000000" pitchFamily="50" charset="-128"/>
              </a:rPr>
              <a:t>ことができる。</a:t>
            </a:r>
          </a:p>
        </p:txBody>
      </p:sp>
      <p:sp>
        <p:nvSpPr>
          <p:cNvPr id="10" name="等号 9"/>
          <p:cNvSpPr/>
          <p:nvPr/>
        </p:nvSpPr>
        <p:spPr>
          <a:xfrm>
            <a:off x="6389687" y="2253645"/>
            <a:ext cx="816864" cy="108508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
        <p:nvSpPr>
          <p:cNvPr id="11" name="等号 10"/>
          <p:cNvSpPr/>
          <p:nvPr/>
        </p:nvSpPr>
        <p:spPr>
          <a:xfrm>
            <a:off x="3479588" y="2239578"/>
            <a:ext cx="816864" cy="108508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Tree>
    <p:extLst>
      <p:ext uri="{BB962C8B-B14F-4D97-AF65-F5344CB8AC3E}">
        <p14:creationId xmlns:p14="http://schemas.microsoft.com/office/powerpoint/2010/main" val="175501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P spid="11"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422930" y="232658"/>
            <a:ext cx="1846659" cy="6407004"/>
          </a:xfrm>
          <a:prstGeom prst="rect">
            <a:avLst/>
          </a:prstGeom>
          <a:gradFill>
            <a:gsLst>
              <a:gs pos="0">
                <a:srgbClr val="00FFFF">
                  <a:tint val="66000"/>
                  <a:satMod val="160000"/>
                </a:srgbClr>
              </a:gs>
              <a:gs pos="50000">
                <a:srgbClr val="00FFFF">
                  <a:tint val="44500"/>
                  <a:satMod val="160000"/>
                </a:srgbClr>
              </a:gs>
              <a:gs pos="100000">
                <a:srgbClr val="00FFFF">
                  <a:tint val="23500"/>
                  <a:satMod val="160000"/>
                </a:srgbClr>
              </a:gs>
            </a:gsLst>
            <a:lin ang="16200000" scaled="1"/>
          </a:gradFill>
        </p:spPr>
        <p:txBody>
          <a:bodyPr vert="eaVert" wrap="square" rtlCol="0">
            <a:spAutoFit/>
          </a:bodyPr>
          <a:lstStyle/>
          <a:p>
            <a:r>
              <a:rPr lang="ja-JP" altLang="en-US" sz="3600" b="1" dirty="0">
                <a:solidFill>
                  <a:srgbClr val="FF0000"/>
                </a:solidFill>
                <a:latin typeface="游ゴシック" panose="020B0400000000000000" pitchFamily="50" charset="-128"/>
                <a:ea typeface="游ゴシック" panose="020B0400000000000000" pitchFamily="50" charset="-128"/>
              </a:rPr>
              <a:t>本願力の回向</a:t>
            </a:r>
            <a:r>
              <a:rPr lang="ja-JP" altLang="en-US" sz="3600" b="1" dirty="0">
                <a:latin typeface="游ゴシック" panose="020B0400000000000000" pitchFamily="50" charset="-128"/>
                <a:ea typeface="游ゴシック" panose="020B0400000000000000" pitchFamily="50" charset="-128"/>
              </a:rPr>
              <a:t>に二種の相あり。一つには</a:t>
            </a:r>
            <a:r>
              <a:rPr lang="ja-JP" altLang="en-US" sz="3600" b="1" dirty="0">
                <a:solidFill>
                  <a:srgbClr val="FF0000"/>
                </a:solidFill>
                <a:latin typeface="游ゴシック" panose="020B0400000000000000" pitchFamily="50" charset="-128"/>
                <a:ea typeface="游ゴシック" panose="020B0400000000000000" pitchFamily="50" charset="-128"/>
              </a:rPr>
              <a:t>往相</a:t>
            </a:r>
            <a:r>
              <a:rPr lang="ja-JP" altLang="en-US" sz="3600" b="1" dirty="0">
                <a:latin typeface="游ゴシック" panose="020B0400000000000000" pitchFamily="50" charset="-128"/>
                <a:ea typeface="游ゴシック" panose="020B0400000000000000" pitchFamily="50" charset="-128"/>
              </a:rPr>
              <a:t>、二つには</a:t>
            </a:r>
            <a:r>
              <a:rPr lang="ja-JP" altLang="en-US" sz="3600" b="1" dirty="0">
                <a:solidFill>
                  <a:srgbClr val="FF0000"/>
                </a:solidFill>
                <a:latin typeface="游ゴシック" panose="020B0400000000000000" pitchFamily="50" charset="-128"/>
                <a:ea typeface="游ゴシック" panose="020B0400000000000000" pitchFamily="50" charset="-128"/>
              </a:rPr>
              <a:t>還相</a:t>
            </a:r>
            <a:r>
              <a:rPr lang="ja-JP" altLang="en-US" sz="3600" b="1" dirty="0">
                <a:latin typeface="游ゴシック" panose="020B0400000000000000" pitchFamily="50" charset="-128"/>
                <a:ea typeface="游ゴシック" panose="020B0400000000000000" pitchFamily="50" charset="-128"/>
              </a:rPr>
              <a:t>なり。　　　　　　</a:t>
            </a:r>
            <a:r>
              <a:rPr lang="ja-JP" altLang="en-US" sz="2000" b="1" dirty="0">
                <a:solidFill>
                  <a:prstClr val="black"/>
                </a:solidFill>
                <a:latin typeface="游ゴシック" panose="020B0400000000000000" pitchFamily="50" charset="-128"/>
                <a:ea typeface="游ゴシック" panose="020B0400000000000000" pitchFamily="50" charset="-128"/>
              </a:rPr>
              <a:t>（註・四七八頁）</a:t>
            </a:r>
            <a:r>
              <a:rPr lang="ja-JP" altLang="en-US" sz="2800" b="1" dirty="0">
                <a:solidFill>
                  <a:prstClr val="black"/>
                </a:solidFill>
                <a:latin typeface="游ゴシック" panose="020B0400000000000000" pitchFamily="50" charset="-128"/>
                <a:ea typeface="游ゴシック" panose="020B0400000000000000" pitchFamily="50" charset="-128"/>
              </a:rPr>
              <a:t>　　　　　　　</a:t>
            </a:r>
            <a:endParaRPr lang="ja-JP" altLang="en-US" sz="2400" b="1" dirty="0">
              <a:solidFill>
                <a:prstClr val="black"/>
              </a:solidFill>
              <a:latin typeface="游ゴシック" panose="020B0400000000000000" pitchFamily="50" charset="-128"/>
              <a:ea typeface="游ゴシック" panose="020B0400000000000000" pitchFamily="50" charset="-128"/>
            </a:endParaRPr>
          </a:p>
        </p:txBody>
      </p:sp>
      <p:sp>
        <p:nvSpPr>
          <p:cNvPr id="3" name="テキスト ボックス 2"/>
          <p:cNvSpPr txBox="1"/>
          <p:nvPr/>
        </p:nvSpPr>
        <p:spPr>
          <a:xfrm>
            <a:off x="8347465" y="85345"/>
            <a:ext cx="677108" cy="3352800"/>
          </a:xfrm>
          <a:prstGeom prst="rect">
            <a:avLst/>
          </a:prstGeom>
          <a:solidFill>
            <a:schemeClr val="accent4">
              <a:lumMod val="40000"/>
              <a:lumOff val="60000"/>
            </a:schemeClr>
          </a:solidFill>
          <a:ln w="38100">
            <a:solidFill>
              <a:srgbClr val="FF0000"/>
            </a:solidFill>
          </a:ln>
        </p:spPr>
        <p:txBody>
          <a:bodyPr vert="eaVert" wrap="square" rtlCol="0">
            <a:spAutoFit/>
          </a:bodyPr>
          <a:lstStyle/>
          <a:p>
            <a:pPr algn="ctr"/>
            <a:r>
              <a:rPr lang="en-US" altLang="ja-JP" sz="3200" b="1" dirty="0">
                <a:solidFill>
                  <a:prstClr val="black"/>
                </a:solidFill>
                <a:latin typeface="游ゴシック" panose="020B0400000000000000" pitchFamily="50" charset="-128"/>
                <a:ea typeface="游ゴシック" panose="020B0400000000000000" pitchFamily="50" charset="-128"/>
              </a:rPr>
              <a:t>『</a:t>
            </a:r>
            <a:r>
              <a:rPr lang="ja-JP" altLang="en-US" sz="3200" b="1" dirty="0">
                <a:solidFill>
                  <a:prstClr val="black"/>
                </a:solidFill>
                <a:latin typeface="游ゴシック" panose="020B0400000000000000" pitchFamily="50" charset="-128"/>
                <a:ea typeface="游ゴシック" panose="020B0400000000000000" pitchFamily="50" charset="-128"/>
              </a:rPr>
              <a:t>浄土文類聚鈔</a:t>
            </a:r>
            <a:r>
              <a:rPr lang="en-US" altLang="ja-JP" sz="3200" b="1" dirty="0">
                <a:solidFill>
                  <a:prstClr val="black"/>
                </a:solidFill>
                <a:latin typeface="游ゴシック" panose="020B0400000000000000" pitchFamily="50" charset="-128"/>
                <a:ea typeface="游ゴシック" panose="020B0400000000000000" pitchFamily="50" charset="-128"/>
              </a:rPr>
              <a:t>』</a:t>
            </a:r>
            <a:endParaRPr lang="ja-JP" altLang="en-US" sz="3200" b="1" dirty="0">
              <a:solidFill>
                <a:prstClr val="black"/>
              </a:solidFill>
              <a:latin typeface="游ゴシック" panose="020B0400000000000000" pitchFamily="50" charset="-128"/>
              <a:ea typeface="游ゴシック" panose="020B0400000000000000" pitchFamily="50" charset="-128"/>
            </a:endParaRPr>
          </a:p>
        </p:txBody>
      </p:sp>
      <p:sp>
        <p:nvSpPr>
          <p:cNvPr id="4" name="角丸四角形 3"/>
          <p:cNvSpPr/>
          <p:nvPr/>
        </p:nvSpPr>
        <p:spPr>
          <a:xfrm>
            <a:off x="1627814" y="294861"/>
            <a:ext cx="3451789" cy="863571"/>
          </a:xfrm>
          <a:prstGeom prst="roundRect">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4800" b="1" dirty="0">
                <a:solidFill>
                  <a:prstClr val="black"/>
                </a:solidFill>
                <a:latin typeface="游ゴシック" panose="020B0400000000000000" pitchFamily="50" charset="-128"/>
                <a:ea typeface="游ゴシック" panose="020B0400000000000000" pitchFamily="50" charset="-128"/>
              </a:rPr>
              <a:t>本願力回向</a:t>
            </a:r>
          </a:p>
        </p:txBody>
      </p:sp>
      <p:sp>
        <p:nvSpPr>
          <p:cNvPr id="5" name="右中かっこ 4"/>
          <p:cNvSpPr/>
          <p:nvPr/>
        </p:nvSpPr>
        <p:spPr>
          <a:xfrm rot="16200000">
            <a:off x="2902605" y="-1105891"/>
            <a:ext cx="902208" cy="5460198"/>
          </a:xfrm>
          <a:prstGeom prst="rightBrace">
            <a:avLst/>
          </a:prstGeom>
          <a:ln w="57150">
            <a:beve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p>
        </p:txBody>
      </p:sp>
      <p:sp>
        <p:nvSpPr>
          <p:cNvPr id="6" name="テキスト ボックス 5"/>
          <p:cNvSpPr txBox="1"/>
          <p:nvPr/>
        </p:nvSpPr>
        <p:spPr>
          <a:xfrm>
            <a:off x="5120708" y="1761745"/>
            <a:ext cx="738664" cy="2049991"/>
          </a:xfrm>
          <a:prstGeom prst="rect">
            <a:avLst/>
          </a:prstGeom>
          <a:solidFill>
            <a:srgbClr val="92D050"/>
          </a:solidFill>
        </p:spPr>
        <p:txBody>
          <a:bodyPr vert="eaVert" wrap="square" rtlCol="0">
            <a:spAutoFit/>
          </a:bodyPr>
          <a:lstStyle/>
          <a:p>
            <a:pPr algn="ctr"/>
            <a:r>
              <a:rPr kumimoji="1" lang="ja-JP" altLang="en-US" sz="3600" b="1" dirty="0">
                <a:effectLst>
                  <a:glow rad="127000">
                    <a:schemeClr val="bg1"/>
                  </a:glow>
                </a:effectLst>
                <a:latin typeface="游ゴシック" panose="020B0400000000000000" pitchFamily="50" charset="-128"/>
                <a:ea typeface="游ゴシック" panose="020B0400000000000000" pitchFamily="50" charset="-128"/>
              </a:rPr>
              <a:t>往相回向</a:t>
            </a:r>
          </a:p>
        </p:txBody>
      </p:sp>
      <p:sp>
        <p:nvSpPr>
          <p:cNvPr id="7" name="テキスト ボックス 6"/>
          <p:cNvSpPr txBox="1"/>
          <p:nvPr/>
        </p:nvSpPr>
        <p:spPr>
          <a:xfrm>
            <a:off x="2548802" y="1819420"/>
            <a:ext cx="738664" cy="2049990"/>
          </a:xfrm>
          <a:prstGeom prst="rect">
            <a:avLst/>
          </a:prstGeom>
          <a:solidFill>
            <a:srgbClr val="EF7341"/>
          </a:solidFill>
        </p:spPr>
        <p:txBody>
          <a:bodyPr vert="eaVert" wrap="square" rtlCol="0">
            <a:spAutoFit/>
          </a:bodyPr>
          <a:lstStyle/>
          <a:p>
            <a:pPr algn="ctr"/>
            <a:r>
              <a:rPr kumimoji="1" lang="ja-JP" altLang="en-US" sz="3600" b="1" dirty="0">
                <a:effectLst>
                  <a:glow rad="127000">
                    <a:schemeClr val="bg1"/>
                  </a:glow>
                </a:effectLst>
                <a:latin typeface="游ゴシック" panose="020B0400000000000000" pitchFamily="50" charset="-128"/>
                <a:ea typeface="游ゴシック" panose="020B0400000000000000" pitchFamily="50" charset="-128"/>
              </a:rPr>
              <a:t>還相回向</a:t>
            </a:r>
          </a:p>
        </p:txBody>
      </p:sp>
      <p:sp>
        <p:nvSpPr>
          <p:cNvPr id="8" name="テキスト ボックス 7"/>
          <p:cNvSpPr txBox="1"/>
          <p:nvPr/>
        </p:nvSpPr>
        <p:spPr>
          <a:xfrm>
            <a:off x="3905328" y="1871309"/>
            <a:ext cx="1169551" cy="4591407"/>
          </a:xfrm>
          <a:prstGeom prst="rect">
            <a:avLst/>
          </a:prstGeom>
          <a:noFill/>
        </p:spPr>
        <p:txBody>
          <a:bodyPr vert="eaVert" wrap="square" rtlCol="0">
            <a:spAutoFit/>
          </a:bodyPr>
          <a:lstStyle/>
          <a:p>
            <a:r>
              <a:rPr kumimoji="1" lang="ja-JP" altLang="en-US" sz="3200" b="1" dirty="0">
                <a:latin typeface="游ゴシック" panose="020B0400000000000000" pitchFamily="50" charset="-128"/>
                <a:ea typeface="游ゴシック" panose="020B0400000000000000" pitchFamily="50" charset="-128"/>
              </a:rPr>
              <a:t>私を浄土に往生させて、仏と成らせるはたらき。</a:t>
            </a:r>
          </a:p>
        </p:txBody>
      </p:sp>
      <p:sp>
        <p:nvSpPr>
          <p:cNvPr id="9" name="テキスト ボックス 8"/>
          <p:cNvSpPr txBox="1"/>
          <p:nvPr/>
        </p:nvSpPr>
        <p:spPr>
          <a:xfrm>
            <a:off x="798233" y="1834284"/>
            <a:ext cx="1661993" cy="4832764"/>
          </a:xfrm>
          <a:prstGeom prst="rect">
            <a:avLst/>
          </a:prstGeom>
          <a:noFill/>
        </p:spPr>
        <p:txBody>
          <a:bodyPr vert="eaVert" wrap="square" rtlCol="0">
            <a:spAutoFit/>
          </a:bodyPr>
          <a:lstStyle/>
          <a:p>
            <a:r>
              <a:rPr kumimoji="1" lang="ja-JP" altLang="en-US" sz="3200" b="1" dirty="0">
                <a:latin typeface="游ゴシック" panose="020B0400000000000000" pitchFamily="50" charset="-128"/>
                <a:ea typeface="游ゴシック" panose="020B0400000000000000" pitchFamily="50" charset="-128"/>
              </a:rPr>
              <a:t>浄土に往生して仏と成り、迷いの世界に還り来て、人々を教え導くはたらき。</a:t>
            </a:r>
          </a:p>
        </p:txBody>
      </p:sp>
      <p:sp>
        <p:nvSpPr>
          <p:cNvPr id="10" name="テキスト ボックス 9"/>
          <p:cNvSpPr txBox="1"/>
          <p:nvPr/>
        </p:nvSpPr>
        <p:spPr>
          <a:xfrm>
            <a:off x="5129981" y="4469486"/>
            <a:ext cx="738664" cy="2170176"/>
          </a:xfrm>
          <a:prstGeom prst="rect">
            <a:avLst/>
          </a:prstGeom>
          <a:solidFill>
            <a:srgbClr val="FFFF00"/>
          </a:solidFill>
        </p:spPr>
        <p:txBody>
          <a:bodyPr vert="eaVert" wrap="square" rtlCol="0">
            <a:spAutoFit/>
          </a:bodyPr>
          <a:lstStyle/>
          <a:p>
            <a:pPr algn="ctr"/>
            <a:r>
              <a:rPr kumimoji="1" lang="ja-JP" altLang="en-US" sz="3600" b="1" dirty="0">
                <a:latin typeface="游ゴシック" panose="020B0400000000000000" pitchFamily="50" charset="-128"/>
                <a:ea typeface="游ゴシック" panose="020B0400000000000000" pitchFamily="50" charset="-128"/>
              </a:rPr>
              <a:t>往生成仏</a:t>
            </a:r>
          </a:p>
        </p:txBody>
      </p:sp>
      <p:sp>
        <p:nvSpPr>
          <p:cNvPr id="11" name="テキスト ボックス 10"/>
          <p:cNvSpPr txBox="1"/>
          <p:nvPr/>
        </p:nvSpPr>
        <p:spPr>
          <a:xfrm>
            <a:off x="2557460" y="4496872"/>
            <a:ext cx="738664" cy="2170176"/>
          </a:xfrm>
          <a:prstGeom prst="rect">
            <a:avLst/>
          </a:prstGeom>
          <a:solidFill>
            <a:srgbClr val="FFFF00"/>
          </a:solidFill>
        </p:spPr>
        <p:txBody>
          <a:bodyPr vert="eaVert" wrap="square" rtlCol="0">
            <a:spAutoFit/>
          </a:bodyPr>
          <a:lstStyle/>
          <a:p>
            <a:pPr algn="ctr"/>
            <a:r>
              <a:rPr kumimoji="1" lang="ja-JP" altLang="en-US" sz="3600" b="1" dirty="0">
                <a:latin typeface="游ゴシック" panose="020B0400000000000000" pitchFamily="50" charset="-128"/>
                <a:ea typeface="游ゴシック" panose="020B0400000000000000" pitchFamily="50" charset="-128"/>
              </a:rPr>
              <a:t>衆生教化</a:t>
            </a:r>
          </a:p>
        </p:txBody>
      </p:sp>
      <p:sp>
        <p:nvSpPr>
          <p:cNvPr id="12" name="下矢印 11"/>
          <p:cNvSpPr/>
          <p:nvPr/>
        </p:nvSpPr>
        <p:spPr>
          <a:xfrm>
            <a:off x="2683082" y="3925392"/>
            <a:ext cx="552652" cy="4425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3" name="下矢印 12"/>
          <p:cNvSpPr/>
          <p:nvPr/>
        </p:nvSpPr>
        <p:spPr>
          <a:xfrm>
            <a:off x="5222987" y="3869410"/>
            <a:ext cx="552652" cy="4425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Tree>
    <p:extLst>
      <p:ext uri="{BB962C8B-B14F-4D97-AF65-F5344CB8AC3E}">
        <p14:creationId xmlns:p14="http://schemas.microsoft.com/office/powerpoint/2010/main" val="278901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p:bldP spid="9" grpId="0"/>
      <p:bldP spid="10" grpId="0" animBg="1"/>
      <p:bldP spid="11" grpId="0" animBg="1"/>
      <p:bldP spid="12" grpId="0" animBg="1"/>
      <p:bldP spid="1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5"/>
          <p:cNvSpPr/>
          <p:nvPr/>
        </p:nvSpPr>
        <p:spPr>
          <a:xfrm>
            <a:off x="5118549" y="4075504"/>
            <a:ext cx="4761312" cy="3777522"/>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80148">
            <a:off x="1720817" y="3091809"/>
            <a:ext cx="3306934" cy="2727433"/>
          </a:xfrm>
          <a:prstGeom prst="rect">
            <a:avLst/>
          </a:prstGeom>
        </p:spPr>
      </p:pic>
      <p:sp>
        <p:nvSpPr>
          <p:cNvPr id="3" name="正方形/長方形 2"/>
          <p:cNvSpPr/>
          <p:nvPr/>
        </p:nvSpPr>
        <p:spPr>
          <a:xfrm>
            <a:off x="5773242" y="4812520"/>
            <a:ext cx="3426815" cy="1462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b="1" dirty="0">
                <a:solidFill>
                  <a:schemeClr val="bg1"/>
                </a:solidFill>
                <a:effectLst>
                  <a:glow rad="228600">
                    <a:schemeClr val="accent4">
                      <a:lumMod val="50000"/>
                    </a:schemeClr>
                  </a:glow>
                </a:effectLst>
                <a:latin typeface="游ゴシック" panose="020B0400000000000000" pitchFamily="50" charset="-128"/>
                <a:ea typeface="游ゴシック" panose="020B0400000000000000" pitchFamily="50" charset="-128"/>
              </a:rPr>
              <a:t>六道</a:t>
            </a:r>
            <a:endParaRPr kumimoji="1" lang="en-US" altLang="ja-JP" sz="5400" b="1" dirty="0">
              <a:solidFill>
                <a:schemeClr val="bg1"/>
              </a:solidFill>
              <a:effectLst>
                <a:glow rad="228600">
                  <a:schemeClr val="accent4">
                    <a:lumMod val="50000"/>
                  </a:schemeClr>
                </a:glow>
              </a:effectLst>
              <a:latin typeface="游ゴシック" panose="020B0400000000000000" pitchFamily="50" charset="-128"/>
              <a:ea typeface="游ゴシック" panose="020B0400000000000000" pitchFamily="50" charset="-128"/>
            </a:endParaRPr>
          </a:p>
          <a:p>
            <a:pPr algn="ctr"/>
            <a:r>
              <a:rPr lang="ja-JP" altLang="en-US" sz="3600" b="1" dirty="0">
                <a:solidFill>
                  <a:schemeClr val="bg1"/>
                </a:solidFill>
                <a:effectLst>
                  <a:glow rad="228600">
                    <a:schemeClr val="accent4">
                      <a:lumMod val="50000"/>
                    </a:schemeClr>
                  </a:glow>
                </a:effectLst>
                <a:latin typeface="游ゴシック" panose="020B0400000000000000" pitchFamily="50" charset="-128"/>
                <a:ea typeface="游ゴシック" panose="020B0400000000000000" pitchFamily="50" charset="-128"/>
              </a:rPr>
              <a:t>（迷いの世界）</a:t>
            </a:r>
            <a:endParaRPr kumimoji="1" lang="ja-JP" altLang="en-US" sz="3600" b="1" dirty="0">
              <a:solidFill>
                <a:schemeClr val="bg1"/>
              </a:solidFill>
              <a:effectLst>
                <a:glow rad="228600">
                  <a:schemeClr val="accent4">
                    <a:lumMod val="50000"/>
                  </a:schemeClr>
                </a:glow>
              </a:effectLst>
              <a:latin typeface="游ゴシック" panose="020B0400000000000000" pitchFamily="50" charset="-128"/>
              <a:ea typeface="游ゴシック" panose="020B0400000000000000" pitchFamily="50" charset="-128"/>
            </a:endParaRPr>
          </a:p>
        </p:txBody>
      </p:sp>
      <p:sp>
        <p:nvSpPr>
          <p:cNvPr id="13" name="テキスト ボックス 12"/>
          <p:cNvSpPr txBox="1"/>
          <p:nvPr/>
        </p:nvSpPr>
        <p:spPr>
          <a:xfrm>
            <a:off x="4720605" y="332526"/>
            <a:ext cx="4479452" cy="2569934"/>
          </a:xfrm>
          <a:prstGeom prst="rect">
            <a:avLst/>
          </a:prstGeom>
          <a:noFill/>
        </p:spPr>
        <p:txBody>
          <a:bodyPr wrap="square" rtlCol="0">
            <a:spAutoFit/>
          </a:bodyPr>
          <a:lstStyle/>
          <a:p>
            <a:r>
              <a:rPr lang="ja-JP" altLang="en-US" sz="5400" b="1" dirty="0">
                <a:solidFill>
                  <a:srgbClr val="FF0000"/>
                </a:solidFill>
                <a:ea typeface="游ゴシック" panose="020B0400000000000000" pitchFamily="50" charset="-128"/>
              </a:rPr>
              <a:t>往相</a:t>
            </a:r>
            <a:endParaRPr lang="en-US" altLang="ja-JP" sz="5400" b="1" dirty="0">
              <a:solidFill>
                <a:srgbClr val="FF0000"/>
              </a:solidFill>
              <a:ea typeface="游ゴシック" panose="020B0400000000000000" pitchFamily="50" charset="-128"/>
            </a:endParaRPr>
          </a:p>
          <a:p>
            <a:endParaRPr lang="en-US" altLang="ja-JP" sz="1100" b="1" dirty="0">
              <a:solidFill>
                <a:prstClr val="black"/>
              </a:solidFill>
              <a:ea typeface="游ゴシック" panose="020B0400000000000000" pitchFamily="50" charset="-128"/>
            </a:endParaRPr>
          </a:p>
          <a:p>
            <a:r>
              <a:rPr lang="ja-JP" altLang="en-US" sz="4800" b="1" dirty="0">
                <a:solidFill>
                  <a:prstClr val="black"/>
                </a:solidFill>
                <a:ea typeface="游ゴシック" panose="020B0400000000000000" pitchFamily="50" charset="-128"/>
              </a:rPr>
              <a:t>私たちが浄土に</a:t>
            </a:r>
            <a:r>
              <a:rPr lang="ja-JP" altLang="en-US" sz="4800" b="1" dirty="0">
                <a:solidFill>
                  <a:srgbClr val="FF0000"/>
                </a:solidFill>
                <a:ea typeface="游ゴシック" panose="020B0400000000000000" pitchFamily="50" charset="-128"/>
              </a:rPr>
              <a:t>往くすがた</a:t>
            </a:r>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60" y="75210"/>
            <a:ext cx="4251707" cy="2804822"/>
          </a:xfrm>
          <a:prstGeom prst="rect">
            <a:avLst/>
          </a:prstGeom>
        </p:spPr>
      </p:pic>
      <p:sp>
        <p:nvSpPr>
          <p:cNvPr id="11" name="テキスト ボックス 10"/>
          <p:cNvSpPr txBox="1"/>
          <p:nvPr/>
        </p:nvSpPr>
        <p:spPr>
          <a:xfrm>
            <a:off x="222422" y="335868"/>
            <a:ext cx="3852633" cy="1477328"/>
          </a:xfrm>
          <a:prstGeom prst="rect">
            <a:avLst/>
          </a:prstGeom>
          <a:noFill/>
          <a:effectLst>
            <a:glow rad="266700">
              <a:schemeClr val="accent1">
                <a:alpha val="90000"/>
              </a:schemeClr>
            </a:glow>
          </a:effectLst>
        </p:spPr>
        <p:txBody>
          <a:bodyPr wrap="square" rtlCol="0">
            <a:spAutoFit/>
          </a:bodyPr>
          <a:lstStyle/>
          <a:p>
            <a:pPr algn="ctr"/>
            <a:r>
              <a:rPr lang="ja-JP" altLang="en-US" sz="5400" b="1" dirty="0">
                <a:solidFill>
                  <a:schemeClr val="bg1"/>
                </a:solidFill>
                <a:effectLst>
                  <a:glow rad="228600">
                    <a:schemeClr val="accent1">
                      <a:satMod val="175000"/>
                    </a:schemeClr>
                  </a:glow>
                </a:effectLst>
                <a:ea typeface="游ゴシック" panose="020B0400000000000000" pitchFamily="50" charset="-128"/>
              </a:rPr>
              <a:t>浄土</a:t>
            </a:r>
            <a:endParaRPr lang="en-US" altLang="ja-JP" sz="5400" b="1" dirty="0">
              <a:solidFill>
                <a:schemeClr val="bg1"/>
              </a:solidFill>
              <a:effectLst>
                <a:glow rad="228600">
                  <a:schemeClr val="accent1">
                    <a:satMod val="175000"/>
                  </a:schemeClr>
                </a:glow>
              </a:effectLst>
              <a:ea typeface="游ゴシック" panose="020B0400000000000000" pitchFamily="50" charset="-128"/>
            </a:endParaRPr>
          </a:p>
          <a:p>
            <a:pPr algn="ctr"/>
            <a:r>
              <a:rPr lang="ja-JP" altLang="en-US" sz="3600" b="1" dirty="0">
                <a:solidFill>
                  <a:schemeClr val="bg1"/>
                </a:solidFill>
                <a:effectLst>
                  <a:glow rad="228600">
                    <a:schemeClr val="accent1">
                      <a:satMod val="175000"/>
                    </a:schemeClr>
                  </a:glow>
                </a:effectLst>
                <a:ea typeface="游ゴシック" panose="020B0400000000000000" pitchFamily="50" charset="-128"/>
              </a:rPr>
              <a:t>（さとりの世界）</a:t>
            </a:r>
          </a:p>
        </p:txBody>
      </p:sp>
      <p:pic>
        <p:nvPicPr>
          <p:cNvPr id="12" name="Picture 2" descr="綺麗な髪のイラスト（おじいさん）"/>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5460" y="3673715"/>
            <a:ext cx="1795145" cy="1869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56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192970" y="124158"/>
            <a:ext cx="1661993" cy="6407004"/>
          </a:xfrm>
          <a:prstGeom prst="rect">
            <a:avLst/>
          </a:prstGeom>
          <a:gradFill>
            <a:gsLst>
              <a:gs pos="0">
                <a:srgbClr val="00FFFF">
                  <a:tint val="66000"/>
                  <a:satMod val="160000"/>
                </a:srgbClr>
              </a:gs>
              <a:gs pos="50000">
                <a:srgbClr val="00FFFF">
                  <a:tint val="44500"/>
                  <a:satMod val="160000"/>
                </a:srgbClr>
              </a:gs>
              <a:gs pos="100000">
                <a:srgbClr val="00FFFF">
                  <a:tint val="23500"/>
                  <a:satMod val="160000"/>
                </a:srgbClr>
              </a:gs>
            </a:gsLst>
            <a:lin ang="16200000" scaled="1"/>
          </a:gradFill>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いそぎ浄土のさとりを</a:t>
            </a:r>
            <a:r>
              <a:rPr lang="ja-JP" altLang="en-US" sz="4800" b="1" dirty="0" err="1">
                <a:solidFill>
                  <a:prstClr val="black"/>
                </a:solidFill>
                <a:latin typeface="游ゴシック" panose="020B0400000000000000" pitchFamily="50" charset="-128"/>
                <a:ea typeface="游ゴシック" panose="020B0400000000000000" pitchFamily="50" charset="-128"/>
              </a:rPr>
              <a:t>ひらきなば</a:t>
            </a:r>
            <a:r>
              <a:rPr lang="ja-JP" altLang="en-US" sz="4800" b="1" dirty="0">
                <a:solidFill>
                  <a:prstClr val="black"/>
                </a:solidFill>
                <a:latin typeface="游ゴシック" panose="020B0400000000000000" pitchFamily="50" charset="-128"/>
                <a:ea typeface="游ゴシック" panose="020B0400000000000000" pitchFamily="50" charset="-128"/>
              </a:rPr>
              <a:t>、</a:t>
            </a:r>
            <a:endParaRPr lang="en-US" altLang="ja-JP" sz="4800" b="1" dirty="0">
              <a:solidFill>
                <a:prstClr val="black"/>
              </a:solidFill>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5116263" y="124158"/>
            <a:ext cx="1661993" cy="6407004"/>
          </a:xfrm>
          <a:prstGeom prst="rect">
            <a:avLst/>
          </a:prstGeom>
        </p:spPr>
        <p:txBody>
          <a:bodyPr vert="eaVert" wrap="square">
            <a:spAutoFit/>
          </a:bodyPr>
          <a:lstStyle/>
          <a:p>
            <a:pPr lvl="0"/>
            <a:r>
              <a:rPr lang="ja-JP" altLang="en-US" sz="4800" b="1" dirty="0">
                <a:latin typeface="游ゴシック" panose="020B0400000000000000" pitchFamily="50" charset="-128"/>
                <a:ea typeface="游ゴシック" panose="020B0400000000000000" pitchFamily="50" charset="-128"/>
              </a:rPr>
              <a:t>速やかに</a:t>
            </a:r>
            <a:r>
              <a:rPr lang="ja-JP" altLang="en-US" sz="4800" b="1" dirty="0">
                <a:solidFill>
                  <a:prstClr val="black"/>
                </a:solidFill>
                <a:latin typeface="游ゴシック" panose="020B0400000000000000" pitchFamily="50" charset="-128"/>
                <a:ea typeface="游ゴシック" panose="020B0400000000000000" pitchFamily="50" charset="-128"/>
              </a:rPr>
              <a:t>浄土に往生してさとりを開いたなら、</a:t>
            </a:r>
          </a:p>
        </p:txBody>
      </p:sp>
      <p:sp>
        <p:nvSpPr>
          <p:cNvPr id="4" name="等号 3"/>
          <p:cNvSpPr/>
          <p:nvPr/>
        </p:nvSpPr>
        <p:spPr>
          <a:xfrm>
            <a:off x="4500474" y="1987855"/>
            <a:ext cx="816864" cy="108508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
        <p:nvSpPr>
          <p:cNvPr id="8" name="正方形/長方形 7"/>
          <p:cNvSpPr/>
          <p:nvPr/>
        </p:nvSpPr>
        <p:spPr>
          <a:xfrm>
            <a:off x="2790718" y="420987"/>
            <a:ext cx="1661993" cy="5618274"/>
          </a:xfrm>
          <a:prstGeom prst="rect">
            <a:avLst/>
          </a:prstGeom>
          <a:noFill/>
          <a:ln w="38100">
            <a:solidFill>
              <a:srgbClr val="FF0000"/>
            </a:solidFill>
          </a:ln>
        </p:spPr>
        <p:txBody>
          <a:bodyPr vert="eaVert" wrap="square">
            <a:spAutoFit/>
          </a:bodyPr>
          <a:lstStyle/>
          <a:p>
            <a:pPr lvl="0"/>
            <a:r>
              <a:rPr lang="ja-JP" altLang="en-US" sz="4800" b="1" dirty="0">
                <a:latin typeface="游ゴシック" panose="020B0400000000000000" pitchFamily="50" charset="-128"/>
                <a:ea typeface="游ゴシック" panose="020B0400000000000000" pitchFamily="50" charset="-128"/>
              </a:rPr>
              <a:t>私が浄土に</a:t>
            </a:r>
            <a:r>
              <a:rPr lang="ja-JP" altLang="en-US" sz="4800" b="1" dirty="0">
                <a:solidFill>
                  <a:srgbClr val="FF0000"/>
                </a:solidFill>
                <a:latin typeface="游ゴシック" panose="020B0400000000000000" pitchFamily="50" charset="-128"/>
                <a:ea typeface="游ゴシック" panose="020B0400000000000000" pitchFamily="50" charset="-128"/>
              </a:rPr>
              <a:t>往生</a:t>
            </a:r>
            <a:r>
              <a:rPr lang="ja-JP" altLang="en-US" sz="4800" b="1" dirty="0">
                <a:latin typeface="游ゴシック" panose="020B0400000000000000" pitchFamily="50" charset="-128"/>
                <a:ea typeface="游ゴシック" panose="020B0400000000000000" pitchFamily="50" charset="-128"/>
              </a:rPr>
              <a:t>して</a:t>
            </a:r>
            <a:r>
              <a:rPr lang="ja-JP" altLang="en-US" sz="4800" b="1" dirty="0">
                <a:solidFill>
                  <a:srgbClr val="FF0000"/>
                </a:solidFill>
                <a:latin typeface="游ゴシック" panose="020B0400000000000000" pitchFamily="50" charset="-128"/>
                <a:ea typeface="游ゴシック" panose="020B0400000000000000" pitchFamily="50" charset="-128"/>
              </a:rPr>
              <a:t>仏となる</a:t>
            </a:r>
            <a:r>
              <a:rPr lang="ja-JP" altLang="en-US" sz="4800" b="1" dirty="0">
                <a:latin typeface="游ゴシック" panose="020B0400000000000000" pitchFamily="50" charset="-128"/>
                <a:ea typeface="游ゴシック" panose="020B0400000000000000" pitchFamily="50" charset="-128"/>
              </a:rPr>
              <a:t>。</a:t>
            </a:r>
          </a:p>
        </p:txBody>
      </p:sp>
      <p:sp>
        <p:nvSpPr>
          <p:cNvPr id="2" name="テキスト ボックス 1"/>
          <p:cNvSpPr txBox="1"/>
          <p:nvPr/>
        </p:nvSpPr>
        <p:spPr>
          <a:xfrm>
            <a:off x="1063955" y="914959"/>
            <a:ext cx="1107996" cy="1767840"/>
          </a:xfrm>
          <a:prstGeom prst="rect">
            <a:avLst/>
          </a:prstGeom>
          <a:solidFill>
            <a:srgbClr val="92D050"/>
          </a:solidFill>
        </p:spPr>
        <p:txBody>
          <a:bodyPr vert="eaVert" wrap="square" rtlCol="0">
            <a:spAutoFit/>
          </a:bodyPr>
          <a:lstStyle/>
          <a:p>
            <a:pPr algn="ctr"/>
            <a:r>
              <a:rPr kumimoji="1" lang="ja-JP" altLang="en-US" sz="6000" b="1" dirty="0">
                <a:effectLst>
                  <a:glow rad="190500">
                    <a:schemeClr val="bg1"/>
                  </a:glow>
                </a:effectLst>
                <a:latin typeface="游ゴシック" panose="020B0400000000000000" pitchFamily="50" charset="-128"/>
                <a:ea typeface="游ゴシック" panose="020B0400000000000000" pitchFamily="50" charset="-128"/>
              </a:rPr>
              <a:t>往相</a:t>
            </a: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21" y="3230124"/>
            <a:ext cx="1908213" cy="3011685"/>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298762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8" grpId="0" animBg="1"/>
      <p:bldP spid="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266" y="0"/>
            <a:ext cx="10395742" cy="6858000"/>
          </a:xfrm>
          <a:prstGeom prst="rect">
            <a:avLst/>
          </a:prstGeom>
        </p:spPr>
      </p:pic>
      <p:sp>
        <p:nvSpPr>
          <p:cNvPr id="13" name="テキスト ボックス 12"/>
          <p:cNvSpPr txBox="1"/>
          <p:nvPr/>
        </p:nvSpPr>
        <p:spPr>
          <a:xfrm>
            <a:off x="3316222" y="1896437"/>
            <a:ext cx="5827778" cy="2569934"/>
          </a:xfrm>
          <a:prstGeom prst="rect">
            <a:avLst/>
          </a:prstGeom>
          <a:noFill/>
        </p:spPr>
        <p:txBody>
          <a:bodyPr wrap="square" rtlCol="0">
            <a:spAutoFit/>
          </a:bodyPr>
          <a:lstStyle/>
          <a:p>
            <a:r>
              <a:rPr lang="ja-JP" altLang="en-US" sz="5400" b="1" dirty="0">
                <a:solidFill>
                  <a:srgbClr val="FF0000"/>
                </a:solidFill>
                <a:ea typeface="游ゴシック" panose="020B0400000000000000" pitchFamily="50" charset="-128"/>
              </a:rPr>
              <a:t>往相</a:t>
            </a:r>
            <a:endParaRPr lang="en-US" altLang="ja-JP" sz="5400" b="1" dirty="0">
              <a:solidFill>
                <a:srgbClr val="FF0000"/>
              </a:solidFill>
              <a:ea typeface="游ゴシック" panose="020B0400000000000000" pitchFamily="50" charset="-128"/>
            </a:endParaRPr>
          </a:p>
          <a:p>
            <a:endParaRPr lang="en-US" altLang="ja-JP" sz="1100" b="1" dirty="0">
              <a:solidFill>
                <a:prstClr val="black"/>
              </a:solidFill>
              <a:ea typeface="游ゴシック" panose="020B0400000000000000" pitchFamily="50" charset="-128"/>
            </a:endParaRPr>
          </a:p>
          <a:p>
            <a:r>
              <a:rPr lang="ja-JP" altLang="en-US" sz="4800" b="1" dirty="0">
                <a:solidFill>
                  <a:prstClr val="black"/>
                </a:solidFill>
                <a:ea typeface="游ゴシック" panose="020B0400000000000000" pitchFamily="50" charset="-128"/>
              </a:rPr>
              <a:t>私たちは浄土に</a:t>
            </a:r>
            <a:r>
              <a:rPr lang="ja-JP" altLang="en-US" sz="4800" b="1" dirty="0">
                <a:solidFill>
                  <a:srgbClr val="FF0000"/>
                </a:solidFill>
                <a:ea typeface="游ゴシック" panose="020B0400000000000000" pitchFamily="50" charset="-128"/>
              </a:rPr>
              <a:t>往生して仏となる</a:t>
            </a:r>
          </a:p>
        </p:txBody>
      </p:sp>
      <p:sp>
        <p:nvSpPr>
          <p:cNvPr id="11" name="テキスト ボックス 10"/>
          <p:cNvSpPr txBox="1"/>
          <p:nvPr/>
        </p:nvSpPr>
        <p:spPr>
          <a:xfrm>
            <a:off x="120562" y="360122"/>
            <a:ext cx="3941128" cy="1477328"/>
          </a:xfrm>
          <a:prstGeom prst="rect">
            <a:avLst/>
          </a:prstGeom>
          <a:noFill/>
          <a:effectLst>
            <a:glow rad="266700">
              <a:schemeClr val="accent1">
                <a:alpha val="90000"/>
              </a:schemeClr>
            </a:glow>
          </a:effectLst>
        </p:spPr>
        <p:txBody>
          <a:bodyPr wrap="square" rtlCol="0">
            <a:spAutoFit/>
          </a:bodyPr>
          <a:lstStyle/>
          <a:p>
            <a:pPr algn="ctr"/>
            <a:r>
              <a:rPr lang="ja-JP" altLang="en-US" sz="5400" b="1" dirty="0">
                <a:solidFill>
                  <a:schemeClr val="bg1"/>
                </a:solidFill>
                <a:effectLst>
                  <a:glow rad="228600">
                    <a:schemeClr val="accent1">
                      <a:satMod val="175000"/>
                    </a:schemeClr>
                  </a:glow>
                </a:effectLst>
                <a:ea typeface="游ゴシック" panose="020B0400000000000000" pitchFamily="50" charset="-128"/>
              </a:rPr>
              <a:t>浄土</a:t>
            </a:r>
            <a:endParaRPr lang="en-US" altLang="ja-JP" sz="5400" b="1" dirty="0">
              <a:solidFill>
                <a:schemeClr val="bg1"/>
              </a:solidFill>
              <a:effectLst>
                <a:glow rad="228600">
                  <a:schemeClr val="accent1">
                    <a:satMod val="175000"/>
                  </a:schemeClr>
                </a:glow>
              </a:effectLst>
              <a:ea typeface="游ゴシック" panose="020B0400000000000000" pitchFamily="50" charset="-128"/>
            </a:endParaRPr>
          </a:p>
          <a:p>
            <a:pPr algn="ctr"/>
            <a:r>
              <a:rPr lang="ja-JP" altLang="en-US" sz="3600" b="1" dirty="0">
                <a:solidFill>
                  <a:schemeClr val="bg1"/>
                </a:solidFill>
                <a:effectLst>
                  <a:glow rad="228600">
                    <a:schemeClr val="accent1">
                      <a:satMod val="175000"/>
                    </a:schemeClr>
                  </a:glow>
                </a:effectLst>
                <a:ea typeface="游ゴシック" panose="020B0400000000000000" pitchFamily="50" charset="-128"/>
              </a:rPr>
              <a:t>（さとりの世界）</a:t>
            </a:r>
          </a:p>
        </p:txBody>
      </p:sp>
      <p:pic>
        <p:nvPicPr>
          <p:cNvPr id="12" name="Picture 2" descr="綺麗な髪のイラスト（おじいさん）"/>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1897" y="4102270"/>
            <a:ext cx="1795145" cy="1869943"/>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9953" y="3019515"/>
            <a:ext cx="1908213" cy="3011685"/>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41130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5"/>
          <p:cNvSpPr/>
          <p:nvPr/>
        </p:nvSpPr>
        <p:spPr>
          <a:xfrm>
            <a:off x="5118549" y="4075504"/>
            <a:ext cx="4761312" cy="3777522"/>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62577">
            <a:off x="2445005" y="3299770"/>
            <a:ext cx="3377324" cy="2785488"/>
          </a:xfrm>
          <a:prstGeom prst="rect">
            <a:avLst/>
          </a:prstGeom>
        </p:spPr>
      </p:pic>
      <p:sp>
        <p:nvSpPr>
          <p:cNvPr id="3" name="正方形/長方形 2"/>
          <p:cNvSpPr/>
          <p:nvPr/>
        </p:nvSpPr>
        <p:spPr>
          <a:xfrm>
            <a:off x="5773242" y="4812520"/>
            <a:ext cx="3426815" cy="1462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b="1" dirty="0">
                <a:solidFill>
                  <a:schemeClr val="bg1"/>
                </a:solidFill>
                <a:effectLst>
                  <a:glow rad="228600">
                    <a:schemeClr val="accent4">
                      <a:lumMod val="50000"/>
                    </a:schemeClr>
                  </a:glow>
                </a:effectLst>
                <a:latin typeface="游ゴシック" panose="020B0400000000000000" pitchFamily="50" charset="-128"/>
                <a:ea typeface="游ゴシック" panose="020B0400000000000000" pitchFamily="50" charset="-128"/>
              </a:rPr>
              <a:t>六道</a:t>
            </a:r>
            <a:endParaRPr kumimoji="1" lang="en-US" altLang="ja-JP" sz="5400" b="1" dirty="0">
              <a:solidFill>
                <a:schemeClr val="bg1"/>
              </a:solidFill>
              <a:effectLst>
                <a:glow rad="228600">
                  <a:schemeClr val="accent4">
                    <a:lumMod val="50000"/>
                  </a:schemeClr>
                </a:glow>
              </a:effectLst>
              <a:latin typeface="游ゴシック" panose="020B0400000000000000" pitchFamily="50" charset="-128"/>
              <a:ea typeface="游ゴシック" panose="020B0400000000000000" pitchFamily="50" charset="-128"/>
            </a:endParaRPr>
          </a:p>
          <a:p>
            <a:pPr algn="ctr"/>
            <a:r>
              <a:rPr lang="ja-JP" altLang="en-US" sz="3600" b="1" dirty="0">
                <a:solidFill>
                  <a:schemeClr val="bg1"/>
                </a:solidFill>
                <a:effectLst>
                  <a:glow rad="228600">
                    <a:schemeClr val="accent4">
                      <a:lumMod val="50000"/>
                    </a:schemeClr>
                  </a:glow>
                </a:effectLst>
                <a:latin typeface="游ゴシック" panose="020B0400000000000000" pitchFamily="50" charset="-128"/>
                <a:ea typeface="游ゴシック" panose="020B0400000000000000" pitchFamily="50" charset="-128"/>
              </a:rPr>
              <a:t>（迷いの世界）</a:t>
            </a:r>
            <a:endParaRPr kumimoji="1" lang="ja-JP" altLang="en-US" sz="3600" b="1" dirty="0">
              <a:solidFill>
                <a:schemeClr val="bg1"/>
              </a:solidFill>
              <a:effectLst>
                <a:glow rad="228600">
                  <a:schemeClr val="accent4">
                    <a:lumMod val="50000"/>
                  </a:schemeClr>
                </a:glow>
              </a:effectLst>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4425364" y="416162"/>
            <a:ext cx="4479452" cy="2569934"/>
          </a:xfrm>
          <a:prstGeom prst="rect">
            <a:avLst/>
          </a:prstGeom>
          <a:noFill/>
        </p:spPr>
        <p:txBody>
          <a:bodyPr wrap="square" rtlCol="0">
            <a:spAutoFit/>
          </a:bodyPr>
          <a:lstStyle/>
          <a:p>
            <a:r>
              <a:rPr lang="ja-JP" altLang="en-US" sz="5400" b="1" dirty="0">
                <a:solidFill>
                  <a:srgbClr val="FF0000"/>
                </a:solidFill>
                <a:ea typeface="游ゴシック" panose="020B0400000000000000" pitchFamily="50" charset="-128"/>
              </a:rPr>
              <a:t>還相</a:t>
            </a:r>
            <a:endParaRPr lang="en-US" altLang="ja-JP" sz="5400" b="1" dirty="0">
              <a:solidFill>
                <a:srgbClr val="FF0000"/>
              </a:solidFill>
              <a:ea typeface="游ゴシック" panose="020B0400000000000000" pitchFamily="50" charset="-128"/>
            </a:endParaRPr>
          </a:p>
          <a:p>
            <a:endParaRPr lang="en-US" altLang="ja-JP" sz="1100" b="1" dirty="0">
              <a:solidFill>
                <a:prstClr val="black"/>
              </a:solidFill>
              <a:ea typeface="游ゴシック" panose="020B0400000000000000" pitchFamily="50" charset="-128"/>
            </a:endParaRPr>
          </a:p>
          <a:p>
            <a:r>
              <a:rPr lang="ja-JP" altLang="en-US" sz="4800" b="1" dirty="0">
                <a:solidFill>
                  <a:prstClr val="black"/>
                </a:solidFill>
                <a:ea typeface="游ゴシック" panose="020B0400000000000000" pitchFamily="50" charset="-128"/>
              </a:rPr>
              <a:t>仏と成り、六道に</a:t>
            </a:r>
            <a:r>
              <a:rPr lang="ja-JP" altLang="en-US" sz="4800" b="1" dirty="0">
                <a:solidFill>
                  <a:srgbClr val="FF0000"/>
                </a:solidFill>
                <a:ea typeface="游ゴシック" panose="020B0400000000000000" pitchFamily="50" charset="-128"/>
              </a:rPr>
              <a:t>還るすがた</a:t>
            </a:r>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60" y="75210"/>
            <a:ext cx="4251707" cy="2804822"/>
          </a:xfrm>
          <a:prstGeom prst="rect">
            <a:avLst/>
          </a:prstGeom>
        </p:spPr>
      </p:pic>
      <p:sp>
        <p:nvSpPr>
          <p:cNvPr id="12" name="テキスト ボックス 11"/>
          <p:cNvSpPr txBox="1"/>
          <p:nvPr/>
        </p:nvSpPr>
        <p:spPr>
          <a:xfrm>
            <a:off x="447990" y="332526"/>
            <a:ext cx="3867977" cy="1477328"/>
          </a:xfrm>
          <a:prstGeom prst="rect">
            <a:avLst/>
          </a:prstGeom>
          <a:noFill/>
          <a:effectLst>
            <a:glow rad="266700">
              <a:schemeClr val="accent1">
                <a:alpha val="90000"/>
              </a:schemeClr>
            </a:glow>
          </a:effectLst>
        </p:spPr>
        <p:txBody>
          <a:bodyPr wrap="square" rtlCol="0">
            <a:spAutoFit/>
          </a:bodyPr>
          <a:lstStyle/>
          <a:p>
            <a:pPr algn="ctr"/>
            <a:r>
              <a:rPr lang="ja-JP" altLang="en-US" sz="5400" b="1" dirty="0">
                <a:solidFill>
                  <a:schemeClr val="bg1"/>
                </a:solidFill>
                <a:effectLst>
                  <a:glow rad="228600">
                    <a:schemeClr val="accent1">
                      <a:satMod val="175000"/>
                    </a:schemeClr>
                  </a:glow>
                </a:effectLst>
                <a:ea typeface="游ゴシック" panose="020B0400000000000000" pitchFamily="50" charset="-128"/>
              </a:rPr>
              <a:t>浄土</a:t>
            </a:r>
            <a:endParaRPr lang="en-US" altLang="ja-JP" sz="5400" b="1" dirty="0">
              <a:solidFill>
                <a:schemeClr val="bg1"/>
              </a:solidFill>
              <a:effectLst>
                <a:glow rad="228600">
                  <a:schemeClr val="accent1">
                    <a:satMod val="175000"/>
                  </a:schemeClr>
                </a:glow>
              </a:effectLst>
              <a:ea typeface="游ゴシック" panose="020B0400000000000000" pitchFamily="50" charset="-128"/>
            </a:endParaRPr>
          </a:p>
          <a:p>
            <a:pPr algn="ctr"/>
            <a:r>
              <a:rPr lang="ja-JP" altLang="en-US" sz="3600" b="1" dirty="0">
                <a:solidFill>
                  <a:schemeClr val="bg1"/>
                </a:solidFill>
                <a:effectLst>
                  <a:glow rad="228600">
                    <a:schemeClr val="accent1">
                      <a:satMod val="175000"/>
                    </a:schemeClr>
                  </a:glow>
                </a:effectLst>
                <a:ea typeface="游ゴシック" panose="020B0400000000000000" pitchFamily="50" charset="-128"/>
              </a:rPr>
              <a:t>（さとりの世界）</a:t>
            </a:r>
          </a:p>
        </p:txBody>
      </p:sp>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0467" y="3306677"/>
            <a:ext cx="1908213" cy="3011685"/>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262636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1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359657" y="85344"/>
            <a:ext cx="677108" cy="5876543"/>
          </a:xfrm>
          <a:prstGeom prst="rect">
            <a:avLst/>
          </a:prstGeom>
          <a:solidFill>
            <a:schemeClr val="accent4">
              <a:lumMod val="40000"/>
              <a:lumOff val="60000"/>
            </a:schemeClr>
          </a:solidFill>
          <a:ln w="38100">
            <a:solidFill>
              <a:srgbClr val="FF0000"/>
            </a:solidFill>
          </a:ln>
        </p:spPr>
        <p:txBody>
          <a:bodyPr vert="eaVert" wrap="square" rtlCol="0">
            <a:spAutoFit/>
          </a:bodyPr>
          <a:lstStyle/>
          <a:p>
            <a:pPr algn="ctr"/>
            <a:r>
              <a:rPr lang="ja-JP" altLang="en-US" sz="3200" b="1" dirty="0">
                <a:solidFill>
                  <a:prstClr val="black"/>
                </a:solidFill>
                <a:latin typeface="游ゴシック" panose="020B0400000000000000" pitchFamily="50" charset="-128"/>
                <a:ea typeface="游ゴシック" panose="020B0400000000000000" pitchFamily="50" charset="-128"/>
              </a:rPr>
              <a:t>「正信偈（天親章）」（行巻）</a:t>
            </a:r>
          </a:p>
        </p:txBody>
      </p:sp>
      <p:sp>
        <p:nvSpPr>
          <p:cNvPr id="3" name="テキスト ボックス 2"/>
          <p:cNvSpPr txBox="1"/>
          <p:nvPr/>
        </p:nvSpPr>
        <p:spPr>
          <a:xfrm>
            <a:off x="2225209" y="237790"/>
            <a:ext cx="3200876" cy="6407004"/>
          </a:xfrm>
          <a:prstGeom prst="rect">
            <a:avLst/>
          </a:prstGeom>
          <a:gradFill>
            <a:gsLst>
              <a:gs pos="0">
                <a:srgbClr val="00FFFF">
                  <a:tint val="66000"/>
                  <a:satMod val="160000"/>
                </a:srgbClr>
              </a:gs>
              <a:gs pos="50000">
                <a:srgbClr val="00FFFF">
                  <a:tint val="44500"/>
                  <a:satMod val="160000"/>
                </a:srgbClr>
              </a:gs>
              <a:gs pos="100000">
                <a:srgbClr val="00FFFF">
                  <a:tint val="23500"/>
                  <a:satMod val="160000"/>
                </a:srgbClr>
              </a:gs>
            </a:gsLst>
            <a:lin ang="16200000" scaled="1"/>
          </a:gradFill>
        </p:spPr>
        <p:txBody>
          <a:bodyPr vert="eaVert" wrap="square" rtlCol="0">
            <a:spAutoFit/>
          </a:bodyPr>
          <a:lstStyle/>
          <a:p>
            <a:r>
              <a:rPr lang="ja-JP" altLang="en-US" sz="3200" b="1" dirty="0">
                <a:latin typeface="游ゴシック" panose="020B0400000000000000" pitchFamily="50" charset="-128"/>
                <a:ea typeface="游ゴシック" panose="020B0400000000000000" pitchFamily="50" charset="-128"/>
              </a:rPr>
              <a:t>阿弥陀仏の浄土に</a:t>
            </a:r>
            <a:r>
              <a:rPr lang="ja-JP" altLang="en-US" sz="3200" b="1" dirty="0">
                <a:solidFill>
                  <a:srgbClr val="FF0000"/>
                </a:solidFill>
                <a:latin typeface="游ゴシック" panose="020B0400000000000000" pitchFamily="50" charset="-128"/>
                <a:ea typeface="游ゴシック" panose="020B0400000000000000" pitchFamily="50" charset="-128"/>
              </a:rPr>
              <a:t>往生</a:t>
            </a:r>
            <a:r>
              <a:rPr lang="ja-JP" altLang="en-US" sz="3200" b="1" dirty="0">
                <a:latin typeface="游ゴシック" panose="020B0400000000000000" pitchFamily="50" charset="-128"/>
                <a:ea typeface="游ゴシック" panose="020B0400000000000000" pitchFamily="50" charset="-128"/>
              </a:rPr>
              <a:t>すれば、</a:t>
            </a:r>
            <a:endParaRPr lang="en-US" altLang="ja-JP" sz="3200" b="1" dirty="0">
              <a:latin typeface="游ゴシック" panose="020B0400000000000000" pitchFamily="50" charset="-128"/>
              <a:ea typeface="游ゴシック" panose="020B0400000000000000" pitchFamily="50" charset="-128"/>
            </a:endParaRPr>
          </a:p>
          <a:p>
            <a:r>
              <a:rPr lang="ja-JP" altLang="en-US" sz="3200" b="1" dirty="0">
                <a:latin typeface="游ゴシック" panose="020B0400000000000000" pitchFamily="50" charset="-128"/>
                <a:ea typeface="游ゴシック" panose="020B0400000000000000" pitchFamily="50" charset="-128"/>
              </a:rPr>
              <a:t>ただちに</a:t>
            </a:r>
            <a:r>
              <a:rPr lang="ja-JP" altLang="en-US" sz="3200" b="1" dirty="0">
                <a:solidFill>
                  <a:srgbClr val="FF0000"/>
                </a:solidFill>
                <a:latin typeface="游ゴシック" panose="020B0400000000000000" pitchFamily="50" charset="-128"/>
                <a:ea typeface="游ゴシック" panose="020B0400000000000000" pitchFamily="50" charset="-128"/>
              </a:rPr>
              <a:t>真如をさとった身</a:t>
            </a:r>
            <a:r>
              <a:rPr lang="ja-JP" altLang="en-US" sz="3200" b="1" dirty="0">
                <a:latin typeface="游ゴシック" panose="020B0400000000000000" pitchFamily="50" charset="-128"/>
                <a:ea typeface="游ゴシック" panose="020B0400000000000000" pitchFamily="50" charset="-128"/>
              </a:rPr>
              <a:t>となり、さらに迷いの世界に還り、神通力をあらわして</a:t>
            </a:r>
            <a:endParaRPr lang="en-US" altLang="ja-JP" sz="3200" b="1" dirty="0">
              <a:latin typeface="游ゴシック" panose="020B0400000000000000" pitchFamily="50" charset="-128"/>
              <a:ea typeface="游ゴシック" panose="020B0400000000000000" pitchFamily="50" charset="-128"/>
            </a:endParaRPr>
          </a:p>
          <a:p>
            <a:r>
              <a:rPr lang="ja-JP" altLang="en-US" sz="3200" b="1" dirty="0">
                <a:latin typeface="游ゴシック" panose="020B0400000000000000" pitchFamily="50" charset="-128"/>
                <a:ea typeface="游ゴシック" panose="020B0400000000000000" pitchFamily="50" charset="-128"/>
              </a:rPr>
              <a:t>自在に衆生を救うことができる</a:t>
            </a:r>
            <a:endParaRPr lang="en-US" altLang="ja-JP" sz="3200" b="1" dirty="0">
              <a:latin typeface="游ゴシック" panose="020B0400000000000000" pitchFamily="50" charset="-128"/>
              <a:ea typeface="游ゴシック" panose="020B0400000000000000" pitchFamily="50" charset="-128"/>
            </a:endParaRPr>
          </a:p>
          <a:p>
            <a:r>
              <a:rPr lang="ja-JP" altLang="en-US" sz="3600" b="1" dirty="0">
                <a:latin typeface="游ゴシック" panose="020B0400000000000000" pitchFamily="50" charset="-128"/>
                <a:ea typeface="游ゴシック" panose="020B0400000000000000" pitchFamily="50" charset="-128"/>
              </a:rPr>
              <a:t>　　　　　　</a:t>
            </a:r>
            <a:r>
              <a:rPr lang="ja-JP" altLang="en-US" sz="2000" b="1" dirty="0">
                <a:solidFill>
                  <a:prstClr val="black"/>
                </a:solidFill>
                <a:latin typeface="游ゴシック" panose="020B0400000000000000" pitchFamily="50" charset="-128"/>
                <a:ea typeface="游ゴシック" panose="020B0400000000000000" pitchFamily="50" charset="-128"/>
              </a:rPr>
              <a:t>（現代語訳・一四八頁）</a:t>
            </a:r>
            <a:r>
              <a:rPr lang="ja-JP" altLang="en-US" sz="2800" b="1" dirty="0">
                <a:solidFill>
                  <a:prstClr val="black"/>
                </a:solidFill>
                <a:latin typeface="游ゴシック" panose="020B0400000000000000" pitchFamily="50" charset="-128"/>
                <a:ea typeface="游ゴシック" panose="020B0400000000000000" pitchFamily="50" charset="-128"/>
              </a:rPr>
              <a:t>　　　　　　　</a:t>
            </a:r>
            <a:endParaRPr lang="ja-JP" altLang="en-US" sz="2400" b="1" dirty="0">
              <a:solidFill>
                <a:prstClr val="black"/>
              </a:solidFill>
              <a:latin typeface="游ゴシック" panose="020B0400000000000000" pitchFamily="50" charset="-128"/>
              <a:ea typeface="游ゴシック" panose="020B0400000000000000" pitchFamily="50" charset="-128"/>
            </a:endParaRPr>
          </a:p>
        </p:txBody>
      </p:sp>
      <p:cxnSp>
        <p:nvCxnSpPr>
          <p:cNvPr id="10" name="直線矢印コネクタ 9"/>
          <p:cNvCxnSpPr/>
          <p:nvPr/>
        </p:nvCxnSpPr>
        <p:spPr>
          <a:xfrm flipH="1">
            <a:off x="1670304" y="1072896"/>
            <a:ext cx="2682240" cy="365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77642" y="463296"/>
            <a:ext cx="1292662" cy="2645664"/>
          </a:xfrm>
          <a:prstGeom prst="rect">
            <a:avLst/>
          </a:prstGeom>
          <a:solidFill>
            <a:srgbClr val="FFFF00"/>
          </a:solidFill>
        </p:spPr>
        <p:txBody>
          <a:bodyPr vert="eaVert" wrap="square" rtlCol="0">
            <a:spAutoFit/>
          </a:bodyPr>
          <a:lstStyle/>
          <a:p>
            <a:pPr algn="ctr"/>
            <a:r>
              <a:rPr kumimoji="1" lang="ja-JP" altLang="en-US" sz="3600" b="1" dirty="0">
                <a:latin typeface="游ゴシック" panose="020B0400000000000000" pitchFamily="50" charset="-128"/>
                <a:ea typeface="游ゴシック" panose="020B0400000000000000" pitchFamily="50" charset="-128"/>
              </a:rPr>
              <a:t>往相の利益往生即成仏</a:t>
            </a:r>
          </a:p>
        </p:txBody>
      </p:sp>
      <p:sp>
        <p:nvSpPr>
          <p:cNvPr id="16" name="テキスト ボックス 15"/>
          <p:cNvSpPr txBox="1"/>
          <p:nvPr/>
        </p:nvSpPr>
        <p:spPr>
          <a:xfrm>
            <a:off x="5569432" y="463296"/>
            <a:ext cx="2646878" cy="4559808"/>
          </a:xfrm>
          <a:prstGeom prst="rect">
            <a:avLst/>
          </a:prstGeom>
          <a:solidFill>
            <a:schemeClr val="accent4">
              <a:lumMod val="20000"/>
              <a:lumOff val="80000"/>
            </a:schemeClr>
          </a:solidFill>
        </p:spPr>
        <p:txBody>
          <a:bodyPr vert="eaVert" wrap="square" rtlCol="0">
            <a:spAutoFit/>
          </a:bodyPr>
          <a:lstStyle/>
          <a:p>
            <a:pPr algn="ctr"/>
            <a:r>
              <a:rPr lang="ja-JP" altLang="en-US" sz="4000" b="1" dirty="0">
                <a:latin typeface="游ゴシック" panose="020B0400000000000000" pitchFamily="50" charset="-128"/>
                <a:ea typeface="游ゴシック" panose="020B0400000000000000" pitchFamily="50" charset="-128"/>
              </a:rPr>
              <a:t>得至蓮華蔵世界</a:t>
            </a:r>
            <a:endParaRPr lang="en-US" altLang="ja-JP" sz="4000" b="1" dirty="0">
              <a:latin typeface="游ゴシック" panose="020B0400000000000000" pitchFamily="50" charset="-128"/>
              <a:ea typeface="游ゴシック" panose="020B0400000000000000" pitchFamily="50" charset="-128"/>
            </a:endParaRPr>
          </a:p>
          <a:p>
            <a:pPr algn="ctr"/>
            <a:r>
              <a:rPr lang="ja-JP" altLang="en-US" sz="4000" b="1" dirty="0">
                <a:latin typeface="游ゴシック" panose="020B0400000000000000" pitchFamily="50" charset="-128"/>
                <a:ea typeface="游ゴシック" panose="020B0400000000000000" pitchFamily="50" charset="-128"/>
              </a:rPr>
              <a:t>即証真如法性身</a:t>
            </a:r>
          </a:p>
          <a:p>
            <a:pPr algn="ctr"/>
            <a:r>
              <a:rPr lang="ja-JP" altLang="en-US" sz="4000" b="1" dirty="0">
                <a:latin typeface="游ゴシック" panose="020B0400000000000000" pitchFamily="50" charset="-128"/>
                <a:ea typeface="游ゴシック" panose="020B0400000000000000" pitchFamily="50" charset="-128"/>
              </a:rPr>
              <a:t>遊煩悩林現神通</a:t>
            </a:r>
            <a:endParaRPr lang="en-US" altLang="ja-JP" sz="4000" b="1" dirty="0">
              <a:latin typeface="游ゴシック" panose="020B0400000000000000" pitchFamily="50" charset="-128"/>
              <a:ea typeface="游ゴシック" panose="020B0400000000000000" pitchFamily="50" charset="-128"/>
            </a:endParaRPr>
          </a:p>
          <a:p>
            <a:pPr algn="ctr"/>
            <a:r>
              <a:rPr lang="ja-JP" altLang="en-US" sz="4000" b="1" dirty="0">
                <a:latin typeface="游ゴシック" panose="020B0400000000000000" pitchFamily="50" charset="-128"/>
                <a:ea typeface="游ゴシック" panose="020B0400000000000000" pitchFamily="50" charset="-128"/>
              </a:rPr>
              <a:t>入生死園示応化</a:t>
            </a:r>
            <a:endParaRPr lang="en-US" altLang="ja-JP" sz="4000" b="1" dirty="0">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4352543" y="268224"/>
            <a:ext cx="1073541" cy="62666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Tree>
    <p:extLst>
      <p:ext uri="{BB962C8B-B14F-4D97-AF65-F5344CB8AC3E}">
        <p14:creationId xmlns:p14="http://schemas.microsoft.com/office/powerpoint/2010/main" val="412918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6" grpId="0" animBg="1"/>
      <p:bldP spid="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359657" y="85344"/>
            <a:ext cx="677108" cy="5876543"/>
          </a:xfrm>
          <a:prstGeom prst="rect">
            <a:avLst/>
          </a:prstGeom>
          <a:solidFill>
            <a:schemeClr val="accent4">
              <a:lumMod val="40000"/>
              <a:lumOff val="60000"/>
            </a:schemeClr>
          </a:solidFill>
          <a:ln w="38100">
            <a:solidFill>
              <a:srgbClr val="FF0000"/>
            </a:solidFill>
          </a:ln>
        </p:spPr>
        <p:txBody>
          <a:bodyPr vert="eaVert" wrap="square" rtlCol="0">
            <a:spAutoFit/>
          </a:bodyPr>
          <a:lstStyle/>
          <a:p>
            <a:pPr algn="ctr"/>
            <a:r>
              <a:rPr lang="ja-JP" altLang="en-US" sz="3200" b="1" dirty="0">
                <a:solidFill>
                  <a:prstClr val="black"/>
                </a:solidFill>
                <a:latin typeface="游ゴシック" panose="020B0400000000000000" pitchFamily="50" charset="-128"/>
                <a:ea typeface="游ゴシック" panose="020B0400000000000000" pitchFamily="50" charset="-128"/>
              </a:rPr>
              <a:t>「正信偈（天親章）」（行巻）</a:t>
            </a:r>
          </a:p>
        </p:txBody>
      </p:sp>
      <p:sp>
        <p:nvSpPr>
          <p:cNvPr id="3" name="テキスト ボックス 2"/>
          <p:cNvSpPr txBox="1"/>
          <p:nvPr/>
        </p:nvSpPr>
        <p:spPr>
          <a:xfrm>
            <a:off x="2225209" y="237790"/>
            <a:ext cx="3200876" cy="6407004"/>
          </a:xfrm>
          <a:prstGeom prst="rect">
            <a:avLst/>
          </a:prstGeom>
          <a:gradFill>
            <a:gsLst>
              <a:gs pos="0">
                <a:srgbClr val="00FFFF">
                  <a:tint val="66000"/>
                  <a:satMod val="160000"/>
                </a:srgbClr>
              </a:gs>
              <a:gs pos="50000">
                <a:srgbClr val="00FFFF">
                  <a:tint val="44500"/>
                  <a:satMod val="160000"/>
                </a:srgbClr>
              </a:gs>
              <a:gs pos="100000">
                <a:srgbClr val="00FFFF">
                  <a:tint val="23500"/>
                  <a:satMod val="160000"/>
                </a:srgbClr>
              </a:gs>
            </a:gsLst>
            <a:lin ang="16200000" scaled="1"/>
          </a:gradFill>
        </p:spPr>
        <p:txBody>
          <a:bodyPr vert="eaVert" wrap="square" rtlCol="0">
            <a:spAutoFit/>
          </a:bodyPr>
          <a:lstStyle/>
          <a:p>
            <a:r>
              <a:rPr lang="ja-JP" altLang="en-US" sz="3200" b="1" dirty="0">
                <a:latin typeface="游ゴシック" panose="020B0400000000000000" pitchFamily="50" charset="-128"/>
                <a:ea typeface="游ゴシック" panose="020B0400000000000000" pitchFamily="50" charset="-128"/>
              </a:rPr>
              <a:t>阿弥陀仏の浄土に往生すれば、</a:t>
            </a:r>
            <a:endParaRPr lang="en-US" altLang="ja-JP" sz="3200" b="1" dirty="0">
              <a:latin typeface="游ゴシック" panose="020B0400000000000000" pitchFamily="50" charset="-128"/>
              <a:ea typeface="游ゴシック" panose="020B0400000000000000" pitchFamily="50" charset="-128"/>
            </a:endParaRPr>
          </a:p>
          <a:p>
            <a:r>
              <a:rPr lang="ja-JP" altLang="en-US" sz="3200" b="1" dirty="0">
                <a:latin typeface="游ゴシック" panose="020B0400000000000000" pitchFamily="50" charset="-128"/>
                <a:ea typeface="游ゴシック" panose="020B0400000000000000" pitchFamily="50" charset="-128"/>
              </a:rPr>
              <a:t>ただちに真如をさとった身となり、さらに</a:t>
            </a:r>
            <a:r>
              <a:rPr lang="ja-JP" altLang="en-US" sz="3200" b="1" dirty="0">
                <a:solidFill>
                  <a:srgbClr val="FF0000"/>
                </a:solidFill>
                <a:latin typeface="游ゴシック" panose="020B0400000000000000" pitchFamily="50" charset="-128"/>
                <a:ea typeface="游ゴシック" panose="020B0400000000000000" pitchFamily="50" charset="-128"/>
              </a:rPr>
              <a:t>迷いの世界に還り</a:t>
            </a:r>
            <a:r>
              <a:rPr lang="ja-JP" altLang="en-US" sz="3200" b="1" dirty="0">
                <a:latin typeface="游ゴシック" panose="020B0400000000000000" pitchFamily="50" charset="-128"/>
                <a:ea typeface="游ゴシック" panose="020B0400000000000000" pitchFamily="50" charset="-128"/>
              </a:rPr>
              <a:t>、神通力をあらわして</a:t>
            </a:r>
            <a:endParaRPr lang="en-US" altLang="ja-JP" sz="3200" b="1" dirty="0">
              <a:latin typeface="游ゴシック" panose="020B0400000000000000" pitchFamily="50" charset="-128"/>
              <a:ea typeface="游ゴシック" panose="020B0400000000000000" pitchFamily="50" charset="-128"/>
            </a:endParaRPr>
          </a:p>
          <a:p>
            <a:r>
              <a:rPr lang="ja-JP" altLang="en-US" sz="3200" b="1" dirty="0">
                <a:latin typeface="游ゴシック" panose="020B0400000000000000" pitchFamily="50" charset="-128"/>
                <a:ea typeface="游ゴシック" panose="020B0400000000000000" pitchFamily="50" charset="-128"/>
              </a:rPr>
              <a:t>自在に</a:t>
            </a:r>
            <a:r>
              <a:rPr lang="ja-JP" altLang="en-US" sz="3200" b="1" dirty="0">
                <a:solidFill>
                  <a:srgbClr val="FF0000"/>
                </a:solidFill>
                <a:latin typeface="游ゴシック" panose="020B0400000000000000" pitchFamily="50" charset="-128"/>
                <a:ea typeface="游ゴシック" panose="020B0400000000000000" pitchFamily="50" charset="-128"/>
              </a:rPr>
              <a:t>衆生を救う</a:t>
            </a:r>
            <a:r>
              <a:rPr lang="ja-JP" altLang="en-US" sz="3200" b="1" dirty="0">
                <a:latin typeface="游ゴシック" panose="020B0400000000000000" pitchFamily="50" charset="-128"/>
                <a:ea typeface="游ゴシック" panose="020B0400000000000000" pitchFamily="50" charset="-128"/>
              </a:rPr>
              <a:t>ことができる</a:t>
            </a:r>
            <a:endParaRPr lang="en-US" altLang="ja-JP" sz="3200" b="1" dirty="0">
              <a:latin typeface="游ゴシック" panose="020B0400000000000000" pitchFamily="50" charset="-128"/>
              <a:ea typeface="游ゴシック" panose="020B0400000000000000" pitchFamily="50" charset="-128"/>
            </a:endParaRPr>
          </a:p>
          <a:p>
            <a:r>
              <a:rPr lang="ja-JP" altLang="en-US" sz="3600" b="1" dirty="0">
                <a:latin typeface="游ゴシック" panose="020B0400000000000000" pitchFamily="50" charset="-128"/>
                <a:ea typeface="游ゴシック" panose="020B0400000000000000" pitchFamily="50" charset="-128"/>
              </a:rPr>
              <a:t>　　　　　　</a:t>
            </a:r>
            <a:r>
              <a:rPr lang="ja-JP" altLang="en-US" sz="2000" b="1" dirty="0">
                <a:solidFill>
                  <a:prstClr val="black"/>
                </a:solidFill>
                <a:latin typeface="游ゴシック" panose="020B0400000000000000" pitchFamily="50" charset="-128"/>
                <a:ea typeface="游ゴシック" panose="020B0400000000000000" pitchFamily="50" charset="-128"/>
              </a:rPr>
              <a:t>（現代語訳・一四八頁）</a:t>
            </a:r>
            <a:r>
              <a:rPr lang="ja-JP" altLang="en-US" sz="2800" b="1" dirty="0">
                <a:solidFill>
                  <a:prstClr val="black"/>
                </a:solidFill>
                <a:latin typeface="游ゴシック" panose="020B0400000000000000" pitchFamily="50" charset="-128"/>
                <a:ea typeface="游ゴシック" panose="020B0400000000000000" pitchFamily="50" charset="-128"/>
              </a:rPr>
              <a:t>　　　　　　　</a:t>
            </a:r>
            <a:endParaRPr lang="ja-JP" altLang="en-US" sz="2400" b="1" dirty="0">
              <a:solidFill>
                <a:prstClr val="black"/>
              </a:solidFill>
              <a:latin typeface="游ゴシック" panose="020B0400000000000000" pitchFamily="50" charset="-128"/>
              <a:ea typeface="游ゴシック" panose="020B0400000000000000" pitchFamily="50" charset="-128"/>
            </a:endParaRPr>
          </a:p>
        </p:txBody>
      </p:sp>
      <p:cxnSp>
        <p:nvCxnSpPr>
          <p:cNvPr id="10" name="直線矢印コネクタ 9"/>
          <p:cNvCxnSpPr/>
          <p:nvPr/>
        </p:nvCxnSpPr>
        <p:spPr>
          <a:xfrm flipH="1" flipV="1">
            <a:off x="1521483" y="2036064"/>
            <a:ext cx="1363573" cy="431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02096" y="707136"/>
            <a:ext cx="1292662" cy="3479851"/>
          </a:xfrm>
          <a:prstGeom prst="rect">
            <a:avLst/>
          </a:prstGeom>
          <a:solidFill>
            <a:srgbClr val="FFFF00"/>
          </a:solidFill>
        </p:spPr>
        <p:txBody>
          <a:bodyPr vert="eaVert" wrap="square" rtlCol="0">
            <a:spAutoFit/>
          </a:bodyPr>
          <a:lstStyle/>
          <a:p>
            <a:pPr algn="ctr"/>
            <a:r>
              <a:rPr kumimoji="1" lang="ja-JP" altLang="en-US" sz="3600" b="1" dirty="0">
                <a:latin typeface="游ゴシック" panose="020B0400000000000000" pitchFamily="50" charset="-128"/>
                <a:ea typeface="游ゴシック" panose="020B0400000000000000" pitchFamily="50" charset="-128"/>
              </a:rPr>
              <a:t>還相のはたらき</a:t>
            </a:r>
            <a:endParaRPr kumimoji="1" lang="en-US" altLang="ja-JP" sz="3600" b="1" dirty="0">
              <a:latin typeface="游ゴシック" panose="020B0400000000000000" pitchFamily="50" charset="-128"/>
              <a:ea typeface="游ゴシック" panose="020B0400000000000000" pitchFamily="50" charset="-128"/>
            </a:endParaRPr>
          </a:p>
          <a:p>
            <a:pPr algn="ctr"/>
            <a:r>
              <a:rPr kumimoji="1" lang="ja-JP" altLang="en-US" sz="3600" b="1" dirty="0">
                <a:latin typeface="游ゴシック" panose="020B0400000000000000" pitchFamily="50" charset="-128"/>
                <a:ea typeface="游ゴシック" panose="020B0400000000000000" pitchFamily="50" charset="-128"/>
              </a:rPr>
              <a:t>衆生教化</a:t>
            </a:r>
          </a:p>
        </p:txBody>
      </p:sp>
      <p:sp>
        <p:nvSpPr>
          <p:cNvPr id="16" name="テキスト ボックス 15"/>
          <p:cNvSpPr txBox="1"/>
          <p:nvPr/>
        </p:nvSpPr>
        <p:spPr>
          <a:xfrm>
            <a:off x="5569432" y="463296"/>
            <a:ext cx="2646878" cy="4559808"/>
          </a:xfrm>
          <a:prstGeom prst="rect">
            <a:avLst/>
          </a:prstGeom>
          <a:solidFill>
            <a:schemeClr val="accent4">
              <a:lumMod val="20000"/>
              <a:lumOff val="80000"/>
            </a:schemeClr>
          </a:solidFill>
        </p:spPr>
        <p:txBody>
          <a:bodyPr vert="eaVert" wrap="square" rtlCol="0">
            <a:spAutoFit/>
          </a:bodyPr>
          <a:lstStyle/>
          <a:p>
            <a:pPr algn="ctr"/>
            <a:r>
              <a:rPr lang="ja-JP" altLang="en-US" sz="4000" b="1" dirty="0">
                <a:latin typeface="游ゴシック" panose="020B0400000000000000" pitchFamily="50" charset="-128"/>
                <a:ea typeface="游ゴシック" panose="020B0400000000000000" pitchFamily="50" charset="-128"/>
              </a:rPr>
              <a:t>得至蓮華蔵世界</a:t>
            </a:r>
            <a:endParaRPr lang="en-US" altLang="ja-JP" sz="4000" b="1" dirty="0">
              <a:latin typeface="游ゴシック" panose="020B0400000000000000" pitchFamily="50" charset="-128"/>
              <a:ea typeface="游ゴシック" panose="020B0400000000000000" pitchFamily="50" charset="-128"/>
            </a:endParaRPr>
          </a:p>
          <a:p>
            <a:pPr algn="ctr"/>
            <a:r>
              <a:rPr lang="ja-JP" altLang="en-US" sz="4000" b="1" dirty="0">
                <a:latin typeface="游ゴシック" panose="020B0400000000000000" pitchFamily="50" charset="-128"/>
                <a:ea typeface="游ゴシック" panose="020B0400000000000000" pitchFamily="50" charset="-128"/>
              </a:rPr>
              <a:t>即証真如法性身</a:t>
            </a:r>
          </a:p>
          <a:p>
            <a:pPr algn="ctr"/>
            <a:r>
              <a:rPr lang="ja-JP" altLang="en-US" sz="4000" b="1" dirty="0">
                <a:latin typeface="游ゴシック" panose="020B0400000000000000" pitchFamily="50" charset="-128"/>
                <a:ea typeface="游ゴシック" panose="020B0400000000000000" pitchFamily="50" charset="-128"/>
              </a:rPr>
              <a:t>遊煩悩林現神通</a:t>
            </a:r>
            <a:endParaRPr lang="en-US" altLang="ja-JP" sz="4000" b="1" dirty="0">
              <a:latin typeface="游ゴシック" panose="020B0400000000000000" pitchFamily="50" charset="-128"/>
              <a:ea typeface="游ゴシック" panose="020B0400000000000000" pitchFamily="50" charset="-128"/>
            </a:endParaRPr>
          </a:p>
          <a:p>
            <a:pPr algn="ctr"/>
            <a:r>
              <a:rPr lang="ja-JP" altLang="en-US" sz="4000" b="1" dirty="0">
                <a:latin typeface="游ゴシック" panose="020B0400000000000000" pitchFamily="50" charset="-128"/>
                <a:ea typeface="游ゴシック" panose="020B0400000000000000" pitchFamily="50" charset="-128"/>
              </a:rPr>
              <a:t>入生死園示応化</a:t>
            </a:r>
            <a:endParaRPr lang="en-US" altLang="ja-JP" sz="4000" b="1" dirty="0">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2877312" y="237790"/>
            <a:ext cx="1522256" cy="62117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Tree>
    <p:extLst>
      <p:ext uri="{BB962C8B-B14F-4D97-AF65-F5344CB8AC3E}">
        <p14:creationId xmlns:p14="http://schemas.microsoft.com/office/powerpoint/2010/main" val="228955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円/楕円 30"/>
          <p:cNvSpPr/>
          <p:nvPr/>
        </p:nvSpPr>
        <p:spPr>
          <a:xfrm>
            <a:off x="5562751" y="3847207"/>
            <a:ext cx="4761312" cy="3777522"/>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7" name="円/楕円 16"/>
          <p:cNvSpPr>
            <a:spLocks noChangeAspect="1"/>
          </p:cNvSpPr>
          <p:nvPr/>
        </p:nvSpPr>
        <p:spPr>
          <a:xfrm>
            <a:off x="0" y="-300204"/>
            <a:ext cx="9613908" cy="9612000"/>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ja-JP" altLang="en-US" b="1" dirty="0">
              <a:solidFill>
                <a:prstClr val="white"/>
              </a:solidFill>
              <a:latin typeface="游ゴシック" panose="020B0400000000000000" pitchFamily="50" charset="-128"/>
              <a:ea typeface="游ゴシック" panose="020B0400000000000000" pitchFamily="50" charset="-128"/>
            </a:endParaRPr>
          </a:p>
        </p:txBody>
      </p:sp>
      <p:sp>
        <p:nvSpPr>
          <p:cNvPr id="16" name="左カーブ矢印 15"/>
          <p:cNvSpPr/>
          <p:nvPr/>
        </p:nvSpPr>
        <p:spPr>
          <a:xfrm rot="17381976">
            <a:off x="4536538" y="-2223647"/>
            <a:ext cx="1579318" cy="7196512"/>
          </a:xfrm>
          <a:prstGeom prst="curvedLeftArrow">
            <a:avLst>
              <a:gd name="adj1" fmla="val 32928"/>
              <a:gd name="adj2" fmla="val 75700"/>
              <a:gd name="adj3" fmla="val 25000"/>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black"/>
              </a:solidFill>
              <a:latin typeface="游ゴシック" panose="020B0400000000000000" pitchFamily="50" charset="-128"/>
              <a:ea typeface="游ゴシック" panose="020B0400000000000000" pitchFamily="50" charset="-128"/>
            </a:endParaRPr>
          </a:p>
        </p:txBody>
      </p:sp>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39094" y="1013392"/>
            <a:ext cx="3357270" cy="8851527"/>
          </a:xfrm>
          <a:prstGeom prst="rect">
            <a:avLst/>
          </a:prstGeom>
          <a:noFill/>
          <a:extLst>
            <a:ext uri="{909E8E84-426E-40DD-AFC4-6F175D3DCCD1}">
              <a14:hiddenFill xmlns:a14="http://schemas.microsoft.com/office/drawing/2010/main">
                <a:solidFill>
                  <a:srgbClr val="FFFFFF"/>
                </a:solidFill>
              </a14:hiddenFill>
            </a:ext>
          </a:extLst>
        </p:spPr>
      </p:pic>
      <p:sp>
        <p:nvSpPr>
          <p:cNvPr id="15" name="左カーブ矢印 14"/>
          <p:cNvSpPr/>
          <p:nvPr/>
        </p:nvSpPr>
        <p:spPr>
          <a:xfrm rot="7389743">
            <a:off x="3264227" y="896160"/>
            <a:ext cx="1452763" cy="7957574"/>
          </a:xfrm>
          <a:prstGeom prst="curvedLeftArrow">
            <a:avLst>
              <a:gd name="adj1" fmla="val 32928"/>
              <a:gd name="adj2" fmla="val 75700"/>
              <a:gd name="adj3" fmla="val 25000"/>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black"/>
              </a:solidFill>
              <a:latin typeface="游ゴシック" panose="020B0400000000000000" pitchFamily="50" charset="-128"/>
              <a:ea typeface="游ゴシック" panose="020B0400000000000000" pitchFamily="50" charset="-128"/>
            </a:endParaRPr>
          </a:p>
        </p:txBody>
      </p:sp>
      <p:sp>
        <p:nvSpPr>
          <p:cNvPr id="23" name="テキスト ボックス 22"/>
          <p:cNvSpPr txBox="1"/>
          <p:nvPr/>
        </p:nvSpPr>
        <p:spPr>
          <a:xfrm>
            <a:off x="7518791" y="4098216"/>
            <a:ext cx="1541861" cy="892552"/>
          </a:xfrm>
          <a:prstGeom prst="rect">
            <a:avLst/>
          </a:prstGeom>
          <a:noFill/>
        </p:spPr>
        <p:txBody>
          <a:bodyPr wrap="square" rtlCol="0">
            <a:spAutoFit/>
          </a:bodyPr>
          <a:lstStyle/>
          <a:p>
            <a:pPr algn="ctr">
              <a:lnSpc>
                <a:spcPct val="130000"/>
              </a:lnSpc>
            </a:pPr>
            <a:r>
              <a:rPr lang="ja-JP" altLang="en-US" sz="4000" b="1" dirty="0">
                <a:solidFill>
                  <a:prstClr val="black"/>
                </a:solidFill>
                <a:effectLst>
                  <a:glow rad="279400">
                    <a:schemeClr val="bg1"/>
                  </a:glow>
                </a:effectLst>
                <a:latin typeface="游ゴシック" panose="020B0400000000000000" pitchFamily="50" charset="-128"/>
                <a:ea typeface="游ゴシック" panose="020B0400000000000000" pitchFamily="50" charset="-128"/>
              </a:rPr>
              <a:t>現世</a:t>
            </a:r>
            <a:endParaRPr lang="en-US" altLang="ja-JP" sz="4000" b="1" dirty="0">
              <a:solidFill>
                <a:prstClr val="black"/>
              </a:solidFill>
              <a:effectLst>
                <a:glow rad="279400">
                  <a:schemeClr val="bg1"/>
                </a:glow>
              </a:effectLst>
              <a:latin typeface="游ゴシック" panose="020B0400000000000000" pitchFamily="50" charset="-128"/>
              <a:ea typeface="游ゴシック" panose="020B0400000000000000" pitchFamily="50" charset="-128"/>
            </a:endParaRPr>
          </a:p>
        </p:txBody>
      </p:sp>
      <p:sp>
        <p:nvSpPr>
          <p:cNvPr id="19" name="下矢印 18"/>
          <p:cNvSpPr/>
          <p:nvPr/>
        </p:nvSpPr>
        <p:spPr>
          <a:xfrm rot="18819417">
            <a:off x="5405193" y="2495616"/>
            <a:ext cx="1456681" cy="3108817"/>
          </a:xfrm>
          <a:prstGeom prst="down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4800" b="1" dirty="0">
                <a:solidFill>
                  <a:srgbClr val="FF0000"/>
                </a:solidFill>
                <a:latin typeface="游ゴシック" panose="020B0400000000000000" pitchFamily="50" charset="-128"/>
                <a:ea typeface="游ゴシック" panose="020B0400000000000000" pitchFamily="50" charset="-128"/>
              </a:rPr>
              <a:t>回向</a:t>
            </a:r>
          </a:p>
        </p:txBody>
      </p:sp>
      <p:pic>
        <p:nvPicPr>
          <p:cNvPr id="20" name="図 1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202694" y="4954309"/>
            <a:ext cx="1031983" cy="1862796"/>
          </a:xfrm>
          <a:prstGeom prst="rect">
            <a:avLst/>
          </a:prstGeom>
        </p:spPr>
      </p:pic>
      <p:sp>
        <p:nvSpPr>
          <p:cNvPr id="6" name="円/楕円 5"/>
          <p:cNvSpPr/>
          <p:nvPr/>
        </p:nvSpPr>
        <p:spPr>
          <a:xfrm>
            <a:off x="475488" y="4623394"/>
            <a:ext cx="1664352" cy="13872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7" name="円/楕円 6"/>
          <p:cNvSpPr/>
          <p:nvPr/>
        </p:nvSpPr>
        <p:spPr>
          <a:xfrm>
            <a:off x="475488" y="3864864"/>
            <a:ext cx="1353312" cy="10485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pic>
        <p:nvPicPr>
          <p:cNvPr id="28" name="図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70" y="112528"/>
            <a:ext cx="3396319" cy="2240528"/>
          </a:xfrm>
          <a:prstGeom prst="rect">
            <a:avLst/>
          </a:prstGeom>
        </p:spPr>
      </p:pic>
      <p:sp>
        <p:nvSpPr>
          <p:cNvPr id="29" name="テキスト ボックス 28"/>
          <p:cNvSpPr txBox="1"/>
          <p:nvPr/>
        </p:nvSpPr>
        <p:spPr>
          <a:xfrm>
            <a:off x="-95544" y="533318"/>
            <a:ext cx="1502730" cy="584775"/>
          </a:xfrm>
          <a:prstGeom prst="rect">
            <a:avLst/>
          </a:prstGeom>
          <a:noFill/>
          <a:effectLst>
            <a:glow rad="266700">
              <a:schemeClr val="accent1">
                <a:alpha val="90000"/>
              </a:schemeClr>
            </a:glow>
          </a:effectLst>
        </p:spPr>
        <p:txBody>
          <a:bodyPr wrap="square" rtlCol="0">
            <a:spAutoFit/>
          </a:bodyPr>
          <a:lstStyle/>
          <a:p>
            <a:pPr algn="ctr"/>
            <a:r>
              <a:rPr lang="ja-JP" altLang="en-US" sz="3200" b="1" dirty="0">
                <a:solidFill>
                  <a:schemeClr val="bg1"/>
                </a:solidFill>
                <a:effectLst>
                  <a:glow rad="228600">
                    <a:schemeClr val="accent1">
                      <a:satMod val="175000"/>
                    </a:schemeClr>
                  </a:glow>
                </a:effectLst>
                <a:ea typeface="游ゴシック" panose="020B0400000000000000" pitchFamily="50" charset="-128"/>
              </a:rPr>
              <a:t>浄土</a:t>
            </a:r>
          </a:p>
        </p:txBody>
      </p:sp>
      <p:sp>
        <p:nvSpPr>
          <p:cNvPr id="32" name="テキスト ボックス 31"/>
          <p:cNvSpPr txBox="1"/>
          <p:nvPr/>
        </p:nvSpPr>
        <p:spPr>
          <a:xfrm>
            <a:off x="1600672" y="3397111"/>
            <a:ext cx="800219" cy="1234963"/>
          </a:xfrm>
          <a:prstGeom prst="rect">
            <a:avLst/>
          </a:prstGeom>
          <a:solidFill>
            <a:srgbClr val="92D050"/>
          </a:solidFill>
        </p:spPr>
        <p:txBody>
          <a:bodyPr vert="eaVert" wrap="square" rtlCol="0">
            <a:spAutoFit/>
          </a:bodyPr>
          <a:lstStyle/>
          <a:p>
            <a:pPr algn="ctr"/>
            <a:r>
              <a:rPr kumimoji="1" lang="ja-JP" altLang="en-US" sz="4000" b="1" dirty="0">
                <a:effectLst>
                  <a:glow rad="190500">
                    <a:schemeClr val="bg1"/>
                  </a:glow>
                </a:effectLst>
                <a:latin typeface="游ゴシック" panose="020B0400000000000000" pitchFamily="50" charset="-128"/>
                <a:ea typeface="游ゴシック" panose="020B0400000000000000" pitchFamily="50" charset="-128"/>
              </a:rPr>
              <a:t>往相</a:t>
            </a:r>
          </a:p>
        </p:txBody>
      </p:sp>
      <p:sp>
        <p:nvSpPr>
          <p:cNvPr id="33" name="テキスト ボックス 32"/>
          <p:cNvSpPr txBox="1"/>
          <p:nvPr/>
        </p:nvSpPr>
        <p:spPr>
          <a:xfrm>
            <a:off x="6205059" y="533318"/>
            <a:ext cx="800219" cy="1402639"/>
          </a:xfrm>
          <a:prstGeom prst="rect">
            <a:avLst/>
          </a:prstGeom>
          <a:solidFill>
            <a:srgbClr val="FFC000"/>
          </a:solidFill>
        </p:spPr>
        <p:txBody>
          <a:bodyPr vert="eaVert" wrap="square" rtlCol="0">
            <a:spAutoFit/>
          </a:bodyPr>
          <a:lstStyle/>
          <a:p>
            <a:pPr algn="ctr"/>
            <a:r>
              <a:rPr kumimoji="1" lang="ja-JP" altLang="en-US" sz="4000" b="1" dirty="0">
                <a:effectLst>
                  <a:glow rad="190500">
                    <a:schemeClr val="bg1"/>
                  </a:glow>
                </a:effectLst>
                <a:latin typeface="游ゴシック" panose="020B0400000000000000" pitchFamily="50" charset="-128"/>
                <a:ea typeface="游ゴシック" panose="020B0400000000000000" pitchFamily="50" charset="-128"/>
              </a:rPr>
              <a:t>還相</a:t>
            </a:r>
          </a:p>
        </p:txBody>
      </p:sp>
      <p:sp>
        <p:nvSpPr>
          <p:cNvPr id="34" name="円/楕円 33"/>
          <p:cNvSpPr/>
          <p:nvPr/>
        </p:nvSpPr>
        <p:spPr>
          <a:xfrm>
            <a:off x="3783921" y="2688780"/>
            <a:ext cx="1925110" cy="8599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solidFill>
                  <a:srgbClr val="FF0000"/>
                </a:solidFill>
                <a:latin typeface="游ゴシック" panose="020B0400000000000000" pitchFamily="50" charset="-128"/>
                <a:ea typeface="游ゴシック" panose="020B0400000000000000" pitchFamily="50" charset="-128"/>
              </a:rPr>
              <a:t>名号</a:t>
            </a:r>
          </a:p>
        </p:txBody>
      </p:sp>
      <p:sp>
        <p:nvSpPr>
          <p:cNvPr id="10" name="角丸四角形吹き出し 9"/>
          <p:cNvSpPr/>
          <p:nvPr/>
        </p:nvSpPr>
        <p:spPr>
          <a:xfrm>
            <a:off x="4522596" y="5491326"/>
            <a:ext cx="2228845" cy="571501"/>
          </a:xfrm>
          <a:prstGeom prst="wedgeRoundRectCallout">
            <a:avLst>
              <a:gd name="adj1" fmla="val 81482"/>
              <a:gd name="adj2" fmla="val -22979"/>
              <a:gd name="adj3" fmla="val 1666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ct val="130000"/>
              </a:lnSpc>
            </a:pPr>
            <a:r>
              <a:rPr kumimoji="1" lang="ja-JP" altLang="en-US" sz="2400" b="1" dirty="0">
                <a:solidFill>
                  <a:schemeClr val="tx1"/>
                </a:solidFill>
                <a:latin typeface="游ゴシック" panose="020B0400000000000000" pitchFamily="50" charset="-128"/>
                <a:ea typeface="游ゴシック" panose="020B0400000000000000" pitchFamily="50" charset="-128"/>
              </a:rPr>
              <a:t>南無阿弥陀仏</a:t>
            </a:r>
          </a:p>
        </p:txBody>
      </p:sp>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6520" y="414310"/>
            <a:ext cx="1216896" cy="1920597"/>
          </a:xfrm>
          <a:prstGeom prst="rect">
            <a:avLst/>
          </a:prstGeom>
          <a:effectLst>
            <a:glow rad="228600">
              <a:srgbClr val="FFFF00">
                <a:alpha val="40000"/>
              </a:srgbClr>
            </a:glow>
          </a:effectLst>
        </p:spPr>
      </p:pic>
    </p:spTree>
    <p:extLst>
      <p:ext uri="{BB962C8B-B14F-4D97-AF65-F5344CB8AC3E}">
        <p14:creationId xmlns:p14="http://schemas.microsoft.com/office/powerpoint/2010/main" val="299138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par>
                          <p:cTn id="27" fill="hold">
                            <p:stCondLst>
                              <p:cond delay="500"/>
                            </p:stCondLst>
                            <p:childTnLst>
                              <p:par>
                                <p:cTn id="28" presetID="16" presetClass="entr" presetSubtype="21"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circle(in)">
                                      <p:cBhvr>
                                        <p:cTn id="59" dur="20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7" grpId="0" animBg="1"/>
      <p:bldP spid="16" grpId="0" animBg="1"/>
      <p:bldP spid="15" grpId="0" animBg="1"/>
      <p:bldP spid="23" grpId="0"/>
      <p:bldP spid="19" grpId="0" animBg="1"/>
      <p:bldP spid="29" grpId="0"/>
      <p:bldP spid="32" grpId="0" animBg="1"/>
      <p:bldP spid="33" grpId="0" animBg="1"/>
      <p:bldP spid="34"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7|9.5|8.9|7.5"/>
</p:tagLst>
</file>

<file path=ppt/theme/theme1.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vert="eaVert" rtlCol="0" anchor="ctr"/>
      <a:lstStyle>
        <a:defPPr>
          <a:lnSpc>
            <a:spcPct val="130000"/>
          </a:lnSpc>
          <a:defRPr kumimoji="1" sz="7200" dirty="0" smtClean="0">
            <a:solidFill>
              <a:srgbClr val="FF0000"/>
            </a:solidFill>
            <a:ea typeface="ＤＨＰ平成明朝体W7" panose="02010601000101010101" pitchFamily="2"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vert="horz" wrap="square" rtlCol="0">
        <a:spAutoFit/>
      </a:bodyPr>
      <a:lstStyle>
        <a:defPPr>
          <a:defRPr sz="3600" b="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vert="horz" wrap="square" rtlCol="0">
        <a:spAutoFit/>
      </a:bodyPr>
      <a:lstStyle>
        <a:defPPr>
          <a:defRPr sz="3600" b="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vert="horz" wrap="square" rtlCol="0">
        <a:spAutoFit/>
      </a:bodyPr>
      <a:lstStyle>
        <a:defPPr>
          <a:defRPr sz="3600" b="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vert="horz" wrap="square" rtlCol="0">
        <a:spAutoFit/>
      </a:bodyPr>
      <a:lstStyle>
        <a:defPPr>
          <a:defRPr sz="3600" b="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vert="eaVert" rtlCol="0" anchor="ctr"/>
      <a:lstStyle>
        <a:defPPr>
          <a:lnSpc>
            <a:spcPct val="130000"/>
          </a:lnSpc>
          <a:defRPr kumimoji="1" sz="7200" dirty="0" smtClean="0">
            <a:solidFill>
              <a:srgbClr val="FF0000"/>
            </a:solidFill>
            <a:ea typeface="ＤＨＰ平成明朝体W7" panose="02010601000101010101" pitchFamily="2"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4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6693</Words>
  <Application>Microsoft Office PowerPoint</Application>
  <PresentationFormat>画面に合わせる (4:3)</PresentationFormat>
  <Paragraphs>811</Paragraphs>
  <Slides>106</Slides>
  <Notes>104</Notes>
  <HiddenSlides>0</HiddenSlides>
  <MMClips>0</MMClips>
  <ScaleCrop>false</ScaleCrop>
  <HeadingPairs>
    <vt:vector size="6" baseType="variant">
      <vt:variant>
        <vt:lpstr>使用されているフォント</vt:lpstr>
      </vt:variant>
      <vt:variant>
        <vt:i4>10</vt:i4>
      </vt:variant>
      <vt:variant>
        <vt:lpstr>テーマ</vt:lpstr>
      </vt:variant>
      <vt:variant>
        <vt:i4>10</vt:i4>
      </vt:variant>
      <vt:variant>
        <vt:lpstr>スライド タイトル</vt:lpstr>
      </vt:variant>
      <vt:variant>
        <vt:i4>106</vt:i4>
      </vt:variant>
    </vt:vector>
  </HeadingPairs>
  <TitlesOfParts>
    <vt:vector size="126" baseType="lpstr">
      <vt:lpstr>ＤＦ平成ゴシック体W5</vt:lpstr>
      <vt:lpstr>HGP行書体</vt:lpstr>
      <vt:lpstr>HGP明朝B</vt:lpstr>
      <vt:lpstr>Hiragino Kaku Gothic ProN</vt:lpstr>
      <vt:lpstr>ＭＳ Ｐゴシック</vt:lpstr>
      <vt:lpstr>新細明體</vt:lpstr>
      <vt:lpstr>游ゴシック</vt:lpstr>
      <vt:lpstr>Arial</vt:lpstr>
      <vt:lpstr>Calibri</vt:lpstr>
      <vt:lpstr>Calibri Light</vt:lpstr>
      <vt:lpstr>3_Office テーマ</vt:lpstr>
      <vt:lpstr>2_Office テーマ</vt:lpstr>
      <vt:lpstr>Office テーマ</vt:lpstr>
      <vt:lpstr>1_Office テーマ</vt:lpstr>
      <vt:lpstr>6_Office テーマ</vt:lpstr>
      <vt:lpstr>7_Office テーマ</vt:lpstr>
      <vt:lpstr>4_Office ​​テーマ</vt:lpstr>
      <vt:lpstr>4_Office テーマ</vt:lpstr>
      <vt:lpstr>5_Office テーマ</vt:lpstr>
      <vt:lpstr>2_Office ​​テーマ</vt:lpstr>
      <vt:lpstr>めて学ぶ</vt:lpstr>
      <vt:lpstr>第五条の内容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第五条の内容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第五条の内容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第五条の内容</vt:lpstr>
      <vt:lpstr>第五条の内容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2024-01-23T05:45:11Z</dcterms:created>
  <dcterms:modified xsi:type="dcterms:W3CDTF">2024-01-23T05:55:09Z</dcterms:modified>
</cp:coreProperties>
</file>